
<file path=[Content_Types].xml><?xml version="1.0" encoding="utf-8"?>
<Types xmlns="http://schemas.openxmlformats.org/package/2006/content-types">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256" r:id="rId2"/>
    <p:sldId id="259" r:id="rId3"/>
    <p:sldId id="270" r:id="rId4"/>
    <p:sldId id="263" r:id="rId5"/>
    <p:sldId id="264" r:id="rId6"/>
    <p:sldId id="265" r:id="rId7"/>
    <p:sldId id="266" r:id="rId8"/>
    <p:sldId id="267" r:id="rId9"/>
    <p:sldId id="269" r:id="rId10"/>
    <p:sldId id="262"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A7DC4A-0237-4248-B4E7-72F0CF590565}" v="50" dt="2020-12-04T17:49:20.497"/>
    <p1510:client id="{BC8AE245-2CFE-700B-4EF9-369E95519444}" v="1118" dt="2020-12-04T17:48:20.597"/>
    <p1510:client id="{BDE42011-6B3E-00FC-5BC7-6A7F73A11C8E}" v="452" dt="2020-12-04T07:31:10.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05BF3-FA13-461D-B943-DAE5CEEFFA43}" type="doc">
      <dgm:prSet loTypeId="urn:microsoft.com/office/officeart/2005/8/layout/matrix1" loCatId="matrix" qsTypeId="urn:microsoft.com/office/officeart/2005/8/quickstyle/simple1" qsCatId="simple" csTypeId="urn:microsoft.com/office/officeart/2005/8/colors/colorful5" csCatId="colorful" phldr="1"/>
      <dgm:spPr/>
      <dgm:t>
        <a:bodyPr/>
        <a:lstStyle/>
        <a:p>
          <a:endParaRPr lang="es-CO"/>
        </a:p>
      </dgm:t>
    </dgm:pt>
    <dgm:pt modelId="{5E9E1FFB-5934-4CF5-91E4-61C8D313930F}">
      <dgm:prSet phldrT="[Texto]"/>
      <dgm:spPr/>
      <dgm:t>
        <a:bodyPr/>
        <a:lstStyle/>
        <a:p>
          <a:r>
            <a:rPr lang="es-CO"/>
            <a:t>SVM </a:t>
          </a:r>
          <a:r>
            <a:rPr lang="es-CO" err="1"/>
            <a:t>kernels</a:t>
          </a:r>
          <a:endParaRPr lang="es-CO"/>
        </a:p>
      </dgm:t>
    </dgm:pt>
    <dgm:pt modelId="{2032C3A4-2DFF-476F-B86C-61727BC4F8A2}" type="parTrans" cxnId="{365B1FEE-66F3-4E66-A1C8-84999A44A7FE}">
      <dgm:prSet/>
      <dgm:spPr/>
      <dgm:t>
        <a:bodyPr/>
        <a:lstStyle/>
        <a:p>
          <a:endParaRPr lang="es-CO"/>
        </a:p>
      </dgm:t>
    </dgm:pt>
    <dgm:pt modelId="{CB765D52-9577-4B4B-A175-1FFC80DE159F}" type="sibTrans" cxnId="{365B1FEE-66F3-4E66-A1C8-84999A44A7FE}">
      <dgm:prSet/>
      <dgm:spPr/>
      <dgm:t>
        <a:bodyPr/>
        <a:lstStyle/>
        <a:p>
          <a:endParaRPr lang="es-CO"/>
        </a:p>
      </dgm:t>
    </dgm:pt>
    <dgm:pt modelId="{7902F86C-E956-48E6-86B5-8AB54F58BDB0}">
      <dgm:prSet phldrT="[Texto]"/>
      <dgm:spPr/>
      <dgm:t>
        <a:bodyPr/>
        <a:lstStyle/>
        <a:p>
          <a:r>
            <a:rPr lang="es-CO"/>
            <a:t>Lineal</a:t>
          </a:r>
        </a:p>
      </dgm:t>
    </dgm:pt>
    <dgm:pt modelId="{C74BBBAC-8FD9-4DAF-89A6-380A94536E9D}" type="parTrans" cxnId="{957B5E98-E164-415B-9B4D-E8BF9DD4C5FA}">
      <dgm:prSet/>
      <dgm:spPr/>
      <dgm:t>
        <a:bodyPr/>
        <a:lstStyle/>
        <a:p>
          <a:endParaRPr lang="es-CO"/>
        </a:p>
      </dgm:t>
    </dgm:pt>
    <dgm:pt modelId="{D878A23E-8B52-452F-92E7-715BF1E1CB37}" type="sibTrans" cxnId="{957B5E98-E164-415B-9B4D-E8BF9DD4C5FA}">
      <dgm:prSet/>
      <dgm:spPr/>
      <dgm:t>
        <a:bodyPr/>
        <a:lstStyle/>
        <a:p>
          <a:endParaRPr lang="es-CO"/>
        </a:p>
      </dgm:t>
    </dgm:pt>
    <dgm:pt modelId="{636EE243-D1F1-426C-A011-E65309421AE6}">
      <dgm:prSet phldrT="[Texto]"/>
      <dgm:spPr/>
      <dgm:t>
        <a:bodyPr/>
        <a:lstStyle/>
        <a:p>
          <a:r>
            <a:rPr lang="es-CO" err="1"/>
            <a:t>Polinomial</a:t>
          </a:r>
          <a:endParaRPr lang="es-CO"/>
        </a:p>
      </dgm:t>
    </dgm:pt>
    <dgm:pt modelId="{D59C2919-31A9-4855-B653-98040E63A935}" type="parTrans" cxnId="{1B6A7D9C-3934-458F-BA8D-48BEAC968E10}">
      <dgm:prSet/>
      <dgm:spPr/>
      <dgm:t>
        <a:bodyPr/>
        <a:lstStyle/>
        <a:p>
          <a:endParaRPr lang="es-CO"/>
        </a:p>
      </dgm:t>
    </dgm:pt>
    <dgm:pt modelId="{87DB295F-DC28-4A22-86A4-5E169EDD7C00}" type="sibTrans" cxnId="{1B6A7D9C-3934-458F-BA8D-48BEAC968E10}">
      <dgm:prSet/>
      <dgm:spPr/>
      <dgm:t>
        <a:bodyPr/>
        <a:lstStyle/>
        <a:p>
          <a:endParaRPr lang="es-CO"/>
        </a:p>
      </dgm:t>
    </dgm:pt>
    <dgm:pt modelId="{FCE9B944-3E2B-4094-A827-85739BE34F20}">
      <dgm:prSet phldrT="[Texto]"/>
      <dgm:spPr/>
      <dgm:t>
        <a:bodyPr/>
        <a:lstStyle/>
        <a:p>
          <a:r>
            <a:rPr lang="es-CO"/>
            <a:t>RBF</a:t>
          </a:r>
        </a:p>
      </dgm:t>
    </dgm:pt>
    <dgm:pt modelId="{3AD1CC96-C7DF-4A52-A8C4-EC25B7F5A828}" type="parTrans" cxnId="{1F532825-82D3-434D-A110-3EEC7069D9CB}">
      <dgm:prSet/>
      <dgm:spPr/>
      <dgm:t>
        <a:bodyPr/>
        <a:lstStyle/>
        <a:p>
          <a:endParaRPr lang="es-CO"/>
        </a:p>
      </dgm:t>
    </dgm:pt>
    <dgm:pt modelId="{CEAEDFA1-B732-41B1-AC2A-600C7DD7549E}" type="sibTrans" cxnId="{1F532825-82D3-434D-A110-3EEC7069D9CB}">
      <dgm:prSet/>
      <dgm:spPr/>
      <dgm:t>
        <a:bodyPr/>
        <a:lstStyle/>
        <a:p>
          <a:endParaRPr lang="es-CO"/>
        </a:p>
      </dgm:t>
    </dgm:pt>
    <dgm:pt modelId="{DD00E9F1-88D4-499B-BAC5-EC0447465C95}">
      <dgm:prSet phldrT="[Texto]"/>
      <dgm:spPr/>
      <dgm:t>
        <a:bodyPr/>
        <a:lstStyle/>
        <a:p>
          <a:r>
            <a:rPr lang="es-CO" err="1"/>
            <a:t>Sigmoide</a:t>
          </a:r>
          <a:endParaRPr lang="es-CO"/>
        </a:p>
      </dgm:t>
    </dgm:pt>
    <dgm:pt modelId="{47E078BF-A908-4F55-B006-D56AA9BB2FF6}" type="parTrans" cxnId="{B4EAB50A-A3D2-4DC1-8027-6D374C590D35}">
      <dgm:prSet/>
      <dgm:spPr/>
      <dgm:t>
        <a:bodyPr/>
        <a:lstStyle/>
        <a:p>
          <a:endParaRPr lang="es-CO"/>
        </a:p>
      </dgm:t>
    </dgm:pt>
    <dgm:pt modelId="{F3C89E07-9506-4288-9D43-40EA8BF09B41}" type="sibTrans" cxnId="{B4EAB50A-A3D2-4DC1-8027-6D374C590D35}">
      <dgm:prSet/>
      <dgm:spPr/>
      <dgm:t>
        <a:bodyPr/>
        <a:lstStyle/>
        <a:p>
          <a:endParaRPr lang="es-CO"/>
        </a:p>
      </dgm:t>
    </dgm:pt>
    <dgm:pt modelId="{9895CB73-A1BE-4496-85B3-992397DE14C9}" type="pres">
      <dgm:prSet presAssocID="{4E505BF3-FA13-461D-B943-DAE5CEEFFA43}" presName="diagram" presStyleCnt="0">
        <dgm:presLayoutVars>
          <dgm:chMax val="1"/>
          <dgm:dir/>
          <dgm:animLvl val="ctr"/>
          <dgm:resizeHandles val="exact"/>
        </dgm:presLayoutVars>
      </dgm:prSet>
      <dgm:spPr/>
    </dgm:pt>
    <dgm:pt modelId="{7B9B97CB-E801-4AA0-B173-2D40EBA2F9D3}" type="pres">
      <dgm:prSet presAssocID="{4E505BF3-FA13-461D-B943-DAE5CEEFFA43}" presName="matrix" presStyleCnt="0"/>
      <dgm:spPr/>
    </dgm:pt>
    <dgm:pt modelId="{727392A4-B4EE-4159-9A6D-6AA6C073BCC5}" type="pres">
      <dgm:prSet presAssocID="{4E505BF3-FA13-461D-B943-DAE5CEEFFA43}" presName="tile1" presStyleLbl="node1" presStyleIdx="0" presStyleCnt="4" custLinFactNeighborX="549" custLinFactNeighborY="-3917"/>
      <dgm:spPr/>
    </dgm:pt>
    <dgm:pt modelId="{ECF30A21-E0CE-40AD-8F63-C502988E1C63}" type="pres">
      <dgm:prSet presAssocID="{4E505BF3-FA13-461D-B943-DAE5CEEFFA43}" presName="tile1text" presStyleLbl="node1" presStyleIdx="0" presStyleCnt="4">
        <dgm:presLayoutVars>
          <dgm:chMax val="0"/>
          <dgm:chPref val="0"/>
          <dgm:bulletEnabled val="1"/>
        </dgm:presLayoutVars>
      </dgm:prSet>
      <dgm:spPr/>
    </dgm:pt>
    <dgm:pt modelId="{BCD515B0-597F-4405-8DBB-D861190FBECB}" type="pres">
      <dgm:prSet presAssocID="{4E505BF3-FA13-461D-B943-DAE5CEEFFA43}" presName="tile2" presStyleLbl="node1" presStyleIdx="1" presStyleCnt="4" custLinFactNeighborX="-1098" custLinFactNeighborY="-12299"/>
      <dgm:spPr/>
    </dgm:pt>
    <dgm:pt modelId="{A04EC8E5-CA01-4427-AD5B-2ACF3CDB4A27}" type="pres">
      <dgm:prSet presAssocID="{4E505BF3-FA13-461D-B943-DAE5CEEFFA43}" presName="tile2text" presStyleLbl="node1" presStyleIdx="1" presStyleCnt="4">
        <dgm:presLayoutVars>
          <dgm:chMax val="0"/>
          <dgm:chPref val="0"/>
          <dgm:bulletEnabled val="1"/>
        </dgm:presLayoutVars>
      </dgm:prSet>
      <dgm:spPr/>
    </dgm:pt>
    <dgm:pt modelId="{C1B306A2-60E0-4E01-BC9A-317252C1FDF4}" type="pres">
      <dgm:prSet presAssocID="{4E505BF3-FA13-461D-B943-DAE5CEEFFA43}" presName="tile3" presStyleLbl="node1" presStyleIdx="2" presStyleCnt="4"/>
      <dgm:spPr/>
    </dgm:pt>
    <dgm:pt modelId="{2EABBA3C-C87D-4667-8346-8976C15182BD}" type="pres">
      <dgm:prSet presAssocID="{4E505BF3-FA13-461D-B943-DAE5CEEFFA43}" presName="tile3text" presStyleLbl="node1" presStyleIdx="2" presStyleCnt="4">
        <dgm:presLayoutVars>
          <dgm:chMax val="0"/>
          <dgm:chPref val="0"/>
          <dgm:bulletEnabled val="1"/>
        </dgm:presLayoutVars>
      </dgm:prSet>
      <dgm:spPr/>
    </dgm:pt>
    <dgm:pt modelId="{35DEF622-00FB-4637-BF6C-CDCAF96516B1}" type="pres">
      <dgm:prSet presAssocID="{4E505BF3-FA13-461D-B943-DAE5CEEFFA43}" presName="tile4" presStyleLbl="node1" presStyleIdx="3" presStyleCnt="4"/>
      <dgm:spPr/>
    </dgm:pt>
    <dgm:pt modelId="{F98DCE82-E128-48C3-A3FA-33B600B88845}" type="pres">
      <dgm:prSet presAssocID="{4E505BF3-FA13-461D-B943-DAE5CEEFFA43}" presName="tile4text" presStyleLbl="node1" presStyleIdx="3" presStyleCnt="4">
        <dgm:presLayoutVars>
          <dgm:chMax val="0"/>
          <dgm:chPref val="0"/>
          <dgm:bulletEnabled val="1"/>
        </dgm:presLayoutVars>
      </dgm:prSet>
      <dgm:spPr/>
    </dgm:pt>
    <dgm:pt modelId="{F9B9E1A2-5DF1-4DCB-8B85-87B25B6E0F9E}" type="pres">
      <dgm:prSet presAssocID="{4E505BF3-FA13-461D-B943-DAE5CEEFFA43}" presName="centerTile" presStyleLbl="fgShp" presStyleIdx="0" presStyleCnt="1">
        <dgm:presLayoutVars>
          <dgm:chMax val="0"/>
          <dgm:chPref val="0"/>
        </dgm:presLayoutVars>
      </dgm:prSet>
      <dgm:spPr/>
    </dgm:pt>
  </dgm:ptLst>
  <dgm:cxnLst>
    <dgm:cxn modelId="{B4EAB50A-A3D2-4DC1-8027-6D374C590D35}" srcId="{5E9E1FFB-5934-4CF5-91E4-61C8D313930F}" destId="{DD00E9F1-88D4-499B-BAC5-EC0447465C95}" srcOrd="3" destOrd="0" parTransId="{47E078BF-A908-4F55-B006-D56AA9BB2FF6}" sibTransId="{F3C89E07-9506-4288-9D43-40EA8BF09B41}"/>
    <dgm:cxn modelId="{9E1B1C17-AB9A-4A3A-BD0D-5BDE373121C1}" type="presOf" srcId="{FCE9B944-3E2B-4094-A827-85739BE34F20}" destId="{C1B306A2-60E0-4E01-BC9A-317252C1FDF4}" srcOrd="0" destOrd="0" presId="urn:microsoft.com/office/officeart/2005/8/layout/matrix1"/>
    <dgm:cxn modelId="{1F532825-82D3-434D-A110-3EEC7069D9CB}" srcId="{5E9E1FFB-5934-4CF5-91E4-61C8D313930F}" destId="{FCE9B944-3E2B-4094-A827-85739BE34F20}" srcOrd="2" destOrd="0" parTransId="{3AD1CC96-C7DF-4A52-A8C4-EC25B7F5A828}" sibTransId="{CEAEDFA1-B732-41B1-AC2A-600C7DD7549E}"/>
    <dgm:cxn modelId="{87F37E2A-8FD7-4814-8E00-27F381603537}" type="presOf" srcId="{FCE9B944-3E2B-4094-A827-85739BE34F20}" destId="{2EABBA3C-C87D-4667-8346-8976C15182BD}" srcOrd="1" destOrd="0" presId="urn:microsoft.com/office/officeart/2005/8/layout/matrix1"/>
    <dgm:cxn modelId="{84F01C48-CA6A-4241-B0DC-9B7C8FA0C101}" type="presOf" srcId="{636EE243-D1F1-426C-A011-E65309421AE6}" destId="{BCD515B0-597F-4405-8DBB-D861190FBECB}" srcOrd="0" destOrd="0" presId="urn:microsoft.com/office/officeart/2005/8/layout/matrix1"/>
    <dgm:cxn modelId="{0AB6194E-98AD-48FF-B577-567A0ECFAF6C}" type="presOf" srcId="{5E9E1FFB-5934-4CF5-91E4-61C8D313930F}" destId="{F9B9E1A2-5DF1-4DCB-8B85-87B25B6E0F9E}" srcOrd="0" destOrd="0" presId="urn:microsoft.com/office/officeart/2005/8/layout/matrix1"/>
    <dgm:cxn modelId="{957B5E98-E164-415B-9B4D-E8BF9DD4C5FA}" srcId="{5E9E1FFB-5934-4CF5-91E4-61C8D313930F}" destId="{7902F86C-E956-48E6-86B5-8AB54F58BDB0}" srcOrd="0" destOrd="0" parTransId="{C74BBBAC-8FD9-4DAF-89A6-380A94536E9D}" sibTransId="{D878A23E-8B52-452F-92E7-715BF1E1CB37}"/>
    <dgm:cxn modelId="{1B6A7D9C-3934-458F-BA8D-48BEAC968E10}" srcId="{5E9E1FFB-5934-4CF5-91E4-61C8D313930F}" destId="{636EE243-D1F1-426C-A011-E65309421AE6}" srcOrd="1" destOrd="0" parTransId="{D59C2919-31A9-4855-B653-98040E63A935}" sibTransId="{87DB295F-DC28-4A22-86A4-5E169EDD7C00}"/>
    <dgm:cxn modelId="{788341B0-B3F9-4AEC-B57F-FB4791953DA3}" type="presOf" srcId="{4E505BF3-FA13-461D-B943-DAE5CEEFFA43}" destId="{9895CB73-A1BE-4496-85B3-992397DE14C9}" srcOrd="0" destOrd="0" presId="urn:microsoft.com/office/officeart/2005/8/layout/matrix1"/>
    <dgm:cxn modelId="{ADDC74B2-0286-47FF-94A2-59731F68AAAF}" type="presOf" srcId="{7902F86C-E956-48E6-86B5-8AB54F58BDB0}" destId="{ECF30A21-E0CE-40AD-8F63-C502988E1C63}" srcOrd="1" destOrd="0" presId="urn:microsoft.com/office/officeart/2005/8/layout/matrix1"/>
    <dgm:cxn modelId="{D5B5DCD3-27FF-4924-9322-87E0541D0497}" type="presOf" srcId="{636EE243-D1F1-426C-A011-E65309421AE6}" destId="{A04EC8E5-CA01-4427-AD5B-2ACF3CDB4A27}" srcOrd="1" destOrd="0" presId="urn:microsoft.com/office/officeart/2005/8/layout/matrix1"/>
    <dgm:cxn modelId="{365B1FEE-66F3-4E66-A1C8-84999A44A7FE}" srcId="{4E505BF3-FA13-461D-B943-DAE5CEEFFA43}" destId="{5E9E1FFB-5934-4CF5-91E4-61C8D313930F}" srcOrd="0" destOrd="0" parTransId="{2032C3A4-2DFF-476F-B86C-61727BC4F8A2}" sibTransId="{CB765D52-9577-4B4B-A175-1FFC80DE159F}"/>
    <dgm:cxn modelId="{52853FF3-B6AC-4CDC-9DCC-40D087BAB9F4}" type="presOf" srcId="{7902F86C-E956-48E6-86B5-8AB54F58BDB0}" destId="{727392A4-B4EE-4159-9A6D-6AA6C073BCC5}" srcOrd="0" destOrd="0" presId="urn:microsoft.com/office/officeart/2005/8/layout/matrix1"/>
    <dgm:cxn modelId="{B22B2FFA-0031-44BA-9D76-09DFD978B6C9}" type="presOf" srcId="{DD00E9F1-88D4-499B-BAC5-EC0447465C95}" destId="{F98DCE82-E128-48C3-A3FA-33B600B88845}" srcOrd="1" destOrd="0" presId="urn:microsoft.com/office/officeart/2005/8/layout/matrix1"/>
    <dgm:cxn modelId="{D5727BFF-D238-4C9C-B72A-1C24506ACAE8}" type="presOf" srcId="{DD00E9F1-88D4-499B-BAC5-EC0447465C95}" destId="{35DEF622-00FB-4637-BF6C-CDCAF96516B1}" srcOrd="0" destOrd="0" presId="urn:microsoft.com/office/officeart/2005/8/layout/matrix1"/>
    <dgm:cxn modelId="{AFF237BC-0AD3-49D1-9743-4C181B62457C}" type="presParOf" srcId="{9895CB73-A1BE-4496-85B3-992397DE14C9}" destId="{7B9B97CB-E801-4AA0-B173-2D40EBA2F9D3}" srcOrd="0" destOrd="0" presId="urn:microsoft.com/office/officeart/2005/8/layout/matrix1"/>
    <dgm:cxn modelId="{7E5056BD-6926-4E80-9F42-6175F467061A}" type="presParOf" srcId="{7B9B97CB-E801-4AA0-B173-2D40EBA2F9D3}" destId="{727392A4-B4EE-4159-9A6D-6AA6C073BCC5}" srcOrd="0" destOrd="0" presId="urn:microsoft.com/office/officeart/2005/8/layout/matrix1"/>
    <dgm:cxn modelId="{2224B539-02D8-4251-905D-CF6910816DDE}" type="presParOf" srcId="{7B9B97CB-E801-4AA0-B173-2D40EBA2F9D3}" destId="{ECF30A21-E0CE-40AD-8F63-C502988E1C63}" srcOrd="1" destOrd="0" presId="urn:microsoft.com/office/officeart/2005/8/layout/matrix1"/>
    <dgm:cxn modelId="{AE3A124C-1291-4D4B-A1DA-2600813A36DF}" type="presParOf" srcId="{7B9B97CB-E801-4AA0-B173-2D40EBA2F9D3}" destId="{BCD515B0-597F-4405-8DBB-D861190FBECB}" srcOrd="2" destOrd="0" presId="urn:microsoft.com/office/officeart/2005/8/layout/matrix1"/>
    <dgm:cxn modelId="{86958F32-5B8B-4520-9E83-BEE1AFD25D12}" type="presParOf" srcId="{7B9B97CB-E801-4AA0-B173-2D40EBA2F9D3}" destId="{A04EC8E5-CA01-4427-AD5B-2ACF3CDB4A27}" srcOrd="3" destOrd="0" presId="urn:microsoft.com/office/officeart/2005/8/layout/matrix1"/>
    <dgm:cxn modelId="{5DE52975-5EFF-4392-956A-F59D8134C431}" type="presParOf" srcId="{7B9B97CB-E801-4AA0-B173-2D40EBA2F9D3}" destId="{C1B306A2-60E0-4E01-BC9A-317252C1FDF4}" srcOrd="4" destOrd="0" presId="urn:microsoft.com/office/officeart/2005/8/layout/matrix1"/>
    <dgm:cxn modelId="{DE8D7FED-17BF-4B29-A330-496411CBEC34}" type="presParOf" srcId="{7B9B97CB-E801-4AA0-B173-2D40EBA2F9D3}" destId="{2EABBA3C-C87D-4667-8346-8976C15182BD}" srcOrd="5" destOrd="0" presId="urn:microsoft.com/office/officeart/2005/8/layout/matrix1"/>
    <dgm:cxn modelId="{0BF07E71-2C0F-449F-B430-C4DF2D4AA7DF}" type="presParOf" srcId="{7B9B97CB-E801-4AA0-B173-2D40EBA2F9D3}" destId="{35DEF622-00FB-4637-BF6C-CDCAF96516B1}" srcOrd="6" destOrd="0" presId="urn:microsoft.com/office/officeart/2005/8/layout/matrix1"/>
    <dgm:cxn modelId="{B14D8A6D-BBC7-4035-B3DD-9FC2316CB51B}" type="presParOf" srcId="{7B9B97CB-E801-4AA0-B173-2D40EBA2F9D3}" destId="{F98DCE82-E128-48C3-A3FA-33B600B88845}" srcOrd="7" destOrd="0" presId="urn:microsoft.com/office/officeart/2005/8/layout/matrix1"/>
    <dgm:cxn modelId="{C3E0CD50-89EA-4999-B63C-D619BE614F6C}" type="presParOf" srcId="{9895CB73-A1BE-4496-85B3-992397DE14C9}" destId="{F9B9E1A2-5DF1-4DCB-8B85-87B25B6E0F9E}"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392A4-B4EE-4159-9A6D-6AA6C073BCC5}">
      <dsp:nvSpPr>
        <dsp:cNvPr id="0" name=""/>
        <dsp:cNvSpPr/>
      </dsp:nvSpPr>
      <dsp:spPr>
        <a:xfrm rot="16200000">
          <a:off x="325637" y="-313600"/>
          <a:ext cx="1565219" cy="2192421"/>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CO" sz="1900" kern="1200"/>
            <a:t>Lineal</a:t>
          </a:r>
        </a:p>
      </dsp:txBody>
      <dsp:txXfrm rot="5400000">
        <a:off x="12036" y="0"/>
        <a:ext cx="2192421" cy="1173914"/>
      </dsp:txXfrm>
    </dsp:sp>
    <dsp:sp modelId="{BCD515B0-597F-4405-8DBB-D861190FBECB}">
      <dsp:nvSpPr>
        <dsp:cNvPr id="0" name=""/>
        <dsp:cNvSpPr/>
      </dsp:nvSpPr>
      <dsp:spPr>
        <a:xfrm>
          <a:off x="2168348" y="0"/>
          <a:ext cx="2192421" cy="1565219"/>
        </a:xfrm>
        <a:prstGeom prst="round1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CO" sz="1900" kern="1200" err="1"/>
            <a:t>Polinomial</a:t>
          </a:r>
          <a:endParaRPr lang="es-CO" sz="1900" kern="1200"/>
        </a:p>
      </dsp:txBody>
      <dsp:txXfrm>
        <a:off x="2168348" y="0"/>
        <a:ext cx="2192421" cy="1173914"/>
      </dsp:txXfrm>
    </dsp:sp>
    <dsp:sp modelId="{C1B306A2-60E0-4E01-BC9A-317252C1FDF4}">
      <dsp:nvSpPr>
        <dsp:cNvPr id="0" name=""/>
        <dsp:cNvSpPr/>
      </dsp:nvSpPr>
      <dsp:spPr>
        <a:xfrm rot="10800000">
          <a:off x="0" y="1565219"/>
          <a:ext cx="2192421" cy="1565219"/>
        </a:xfrm>
        <a:prstGeom prst="round1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CO" sz="1900" kern="1200"/>
            <a:t>RBF</a:t>
          </a:r>
        </a:p>
      </dsp:txBody>
      <dsp:txXfrm rot="10800000">
        <a:off x="0" y="1956523"/>
        <a:ext cx="2192421" cy="1173914"/>
      </dsp:txXfrm>
    </dsp:sp>
    <dsp:sp modelId="{35DEF622-00FB-4637-BF6C-CDCAF96516B1}">
      <dsp:nvSpPr>
        <dsp:cNvPr id="0" name=""/>
        <dsp:cNvSpPr/>
      </dsp:nvSpPr>
      <dsp:spPr>
        <a:xfrm rot="5400000">
          <a:off x="2506021" y="1251618"/>
          <a:ext cx="1565219" cy="2192421"/>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CO" sz="1900" kern="1200" err="1"/>
            <a:t>Sigmoide</a:t>
          </a:r>
          <a:endParaRPr lang="es-CO" sz="1900" kern="1200"/>
        </a:p>
      </dsp:txBody>
      <dsp:txXfrm rot="-5400000">
        <a:off x="2192421" y="1956523"/>
        <a:ext cx="2192421" cy="1173914"/>
      </dsp:txXfrm>
    </dsp:sp>
    <dsp:sp modelId="{F9B9E1A2-5DF1-4DCB-8B85-87B25B6E0F9E}">
      <dsp:nvSpPr>
        <dsp:cNvPr id="0" name=""/>
        <dsp:cNvSpPr/>
      </dsp:nvSpPr>
      <dsp:spPr>
        <a:xfrm>
          <a:off x="1534694" y="1173914"/>
          <a:ext cx="1315452" cy="782609"/>
        </a:xfrm>
        <a:prstGeom prst="roundRect">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O" sz="1900" kern="1200"/>
            <a:t>SVM </a:t>
          </a:r>
          <a:r>
            <a:rPr lang="es-CO" sz="1900" kern="1200" err="1"/>
            <a:t>kernels</a:t>
          </a:r>
          <a:endParaRPr lang="es-CO" sz="1900" kern="1200"/>
        </a:p>
      </dsp:txBody>
      <dsp:txXfrm>
        <a:off x="1572898" y="1212118"/>
        <a:ext cx="1239044" cy="70620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686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177260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914402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51978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104400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072261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34870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065679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44706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418560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482961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12/4/2020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692962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12/4/2020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‹Nº›</a:t>
            </a:fld>
            <a:endParaRPr lang="en-US"/>
          </a:p>
        </p:txBody>
      </p:sp>
    </p:spTree>
    <p:extLst>
      <p:ext uri="{BB962C8B-B14F-4D97-AF65-F5344CB8AC3E}">
        <p14:creationId xmlns:p14="http://schemas.microsoft.com/office/powerpoint/2010/main" val="183225612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57" r:id="rId6"/>
    <p:sldLayoutId id="2147483752" r:id="rId7"/>
    <p:sldLayoutId id="2147483753" r:id="rId8"/>
    <p:sldLayoutId id="2147483754" r:id="rId9"/>
    <p:sldLayoutId id="2147483755" r:id="rId10"/>
    <p:sldLayoutId id="2147483756" r:id="rId11"/>
    <p:sldLayoutId id="2147483758"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2.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1.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9.xml"/><Relationship Id="rId7" Type="http://schemas.openxmlformats.org/officeDocument/2006/relationships/diagramQuickStyle" Target="../diagrams/quickStyle1.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diagramLayout" Target="../diagrams/layout1.xml"/><Relationship Id="rId11" Type="http://schemas.openxmlformats.org/officeDocument/2006/relationships/image" Target="../media/image11.png"/><Relationship Id="rId5" Type="http://schemas.openxmlformats.org/officeDocument/2006/relationships/diagramData" Target="../diagrams/data1.xml"/><Relationship Id="rId10" Type="http://schemas.openxmlformats.org/officeDocument/2006/relationships/image" Target="../media/image15.png"/><Relationship Id="rId4" Type="http://schemas.openxmlformats.org/officeDocument/2006/relationships/image" Target="../media/image14.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8">
            <a:extLst>
              <a:ext uri="{FF2B5EF4-FFF2-40B4-BE49-F238E27FC236}">
                <a16:creationId xmlns:a16="http://schemas.microsoft.com/office/drawing/2014/main" id="{F3CEB4D1-AA3F-4A8F-8207-6E71EC12C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
            <a:extLst>
              <a:ext uri="{FF2B5EF4-FFF2-40B4-BE49-F238E27FC236}">
                <a16:creationId xmlns:a16="http://schemas.microsoft.com/office/drawing/2014/main" id="{2693B286-D77B-482C-91A9-BC3988A17C12}"/>
              </a:ext>
            </a:extLst>
          </p:cNvPr>
          <p:cNvPicPr>
            <a:picLocks noChangeAspect="1"/>
          </p:cNvPicPr>
          <p:nvPr/>
        </p:nvPicPr>
        <p:blipFill rotWithShape="1">
          <a:blip r:embed="rId4"/>
          <a:srcRect t="10240" r="-2" b="5363"/>
          <a:stretch/>
        </p:blipFill>
        <p:spPr>
          <a:xfrm>
            <a:off x="20" y="10"/>
            <a:ext cx="12191980" cy="6857990"/>
          </a:xfrm>
          <a:prstGeom prst="rect">
            <a:avLst/>
          </a:prstGeom>
        </p:spPr>
      </p:pic>
      <p:sp useBgFill="1">
        <p:nvSpPr>
          <p:cNvPr id="54" name="Freeform: Shape 10">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97530" y="1025355"/>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7096940" y="2181948"/>
            <a:ext cx="4990992" cy="1606163"/>
          </a:xfrm>
        </p:spPr>
        <p:txBody>
          <a:bodyPr>
            <a:normAutofit fontScale="90000"/>
          </a:bodyPr>
          <a:lstStyle/>
          <a:p>
            <a:pPr algn="ctr"/>
            <a:r>
              <a:rPr lang="es-CO" sz="4000"/>
              <a:t>Clasificación de Naranjas vs Pomelo</a:t>
            </a:r>
            <a:r>
              <a:rPr lang="en-US" sz="4000"/>
              <a:t>s</a:t>
            </a:r>
            <a:endParaRPr lang="en-US"/>
          </a:p>
        </p:txBody>
      </p:sp>
      <p:sp>
        <p:nvSpPr>
          <p:cNvPr id="3" name="Subtitle 2"/>
          <p:cNvSpPr>
            <a:spLocks noGrp="1"/>
          </p:cNvSpPr>
          <p:nvPr>
            <p:ph type="subTitle" idx="1"/>
          </p:nvPr>
        </p:nvSpPr>
        <p:spPr>
          <a:xfrm>
            <a:off x="7758300" y="4093908"/>
            <a:ext cx="3881210" cy="962399"/>
          </a:xfrm>
        </p:spPr>
        <p:txBody>
          <a:bodyPr vert="horz" lIns="91440" tIns="45720" rIns="91440" bIns="45720" rtlCol="0" anchor="t">
            <a:normAutofit fontScale="62500" lnSpcReduction="20000"/>
          </a:bodyPr>
          <a:lstStyle/>
          <a:p>
            <a:pPr algn="ctr"/>
            <a:r>
              <a:rPr lang="en-US"/>
              <a:t>Juan Sebastian Barbosa</a:t>
            </a:r>
          </a:p>
          <a:p>
            <a:pPr algn="ctr"/>
            <a:r>
              <a:rPr lang="en-US"/>
              <a:t>Angela Benitez</a:t>
            </a:r>
          </a:p>
          <a:p>
            <a:pPr algn="ctr"/>
            <a:r>
              <a:rPr lang="en-US"/>
              <a:t>Javier Bernal</a:t>
            </a:r>
          </a:p>
        </p:txBody>
      </p:sp>
      <p:pic>
        <p:nvPicPr>
          <p:cNvPr id="4" name="Titulo_1">
            <a:hlinkClick r:id="" action="ppaction://media"/>
            <a:extLst>
              <a:ext uri="{FF2B5EF4-FFF2-40B4-BE49-F238E27FC236}">
                <a16:creationId xmlns:a16="http://schemas.microsoft.com/office/drawing/2014/main" id="{A99ED1A9-E4C9-45AE-91CC-3E94BA9C52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1932" y="5493649"/>
            <a:ext cx="730250" cy="73025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A69D2-2ED6-4542-AD13-E94A2F5E9DBE}"/>
              </a:ext>
            </a:extLst>
          </p:cNvPr>
          <p:cNvSpPr>
            <a:spLocks noGrp="1"/>
          </p:cNvSpPr>
          <p:nvPr>
            <p:ph type="title"/>
          </p:nvPr>
        </p:nvSpPr>
        <p:spPr>
          <a:xfrm>
            <a:off x="838200" y="407963"/>
            <a:ext cx="10515600" cy="593408"/>
          </a:xfrm>
        </p:spPr>
        <p:txBody>
          <a:bodyPr>
            <a:normAutofit fontScale="90000"/>
          </a:bodyPr>
          <a:lstStyle/>
          <a:p>
            <a:pPr algn="ctr"/>
            <a:r>
              <a:rPr lang="es-CO" dirty="0"/>
              <a:t>Redes Neuronales</a:t>
            </a:r>
          </a:p>
        </p:txBody>
      </p:sp>
      <p:pic>
        <p:nvPicPr>
          <p:cNvPr id="5" name="Imagen 4">
            <a:extLst>
              <a:ext uri="{FF2B5EF4-FFF2-40B4-BE49-F238E27FC236}">
                <a16:creationId xmlns:a16="http://schemas.microsoft.com/office/drawing/2014/main" id="{5460EC42-4C10-4233-9627-12D05E1A8283}"/>
              </a:ext>
            </a:extLst>
          </p:cNvPr>
          <p:cNvPicPr>
            <a:picLocks noChangeAspect="1"/>
          </p:cNvPicPr>
          <p:nvPr/>
        </p:nvPicPr>
        <p:blipFill>
          <a:blip r:embed="rId4"/>
          <a:stretch>
            <a:fillRect/>
          </a:stretch>
        </p:blipFill>
        <p:spPr>
          <a:xfrm>
            <a:off x="1767219" y="1188277"/>
            <a:ext cx="8505825" cy="1943100"/>
          </a:xfrm>
          <a:prstGeom prst="rect">
            <a:avLst/>
          </a:prstGeom>
        </p:spPr>
      </p:pic>
      <p:pic>
        <p:nvPicPr>
          <p:cNvPr id="6" name="Imagen 5">
            <a:extLst>
              <a:ext uri="{FF2B5EF4-FFF2-40B4-BE49-F238E27FC236}">
                <a16:creationId xmlns:a16="http://schemas.microsoft.com/office/drawing/2014/main" id="{882E7D27-B5F4-4D0B-BEB7-AD820FA1DE06}"/>
              </a:ext>
            </a:extLst>
          </p:cNvPr>
          <p:cNvPicPr>
            <a:picLocks noChangeAspect="1"/>
          </p:cNvPicPr>
          <p:nvPr/>
        </p:nvPicPr>
        <p:blipFill>
          <a:blip r:embed="rId5"/>
          <a:stretch>
            <a:fillRect/>
          </a:stretch>
        </p:blipFill>
        <p:spPr>
          <a:xfrm>
            <a:off x="1954125" y="3375486"/>
            <a:ext cx="8324850" cy="1114425"/>
          </a:xfrm>
          <a:prstGeom prst="rect">
            <a:avLst/>
          </a:prstGeom>
        </p:spPr>
      </p:pic>
      <p:pic>
        <p:nvPicPr>
          <p:cNvPr id="7" name="Imagen 6">
            <a:extLst>
              <a:ext uri="{FF2B5EF4-FFF2-40B4-BE49-F238E27FC236}">
                <a16:creationId xmlns:a16="http://schemas.microsoft.com/office/drawing/2014/main" id="{3985B5E4-DAE6-4191-8D3F-49E7F01CF7EC}"/>
              </a:ext>
            </a:extLst>
          </p:cNvPr>
          <p:cNvPicPr>
            <a:picLocks noChangeAspect="1"/>
          </p:cNvPicPr>
          <p:nvPr/>
        </p:nvPicPr>
        <p:blipFill>
          <a:blip r:embed="rId6"/>
          <a:stretch>
            <a:fillRect/>
          </a:stretch>
        </p:blipFill>
        <p:spPr>
          <a:xfrm>
            <a:off x="2641271" y="5467325"/>
            <a:ext cx="4514850" cy="390525"/>
          </a:xfrm>
          <a:prstGeom prst="rect">
            <a:avLst/>
          </a:prstGeom>
        </p:spPr>
      </p:pic>
      <p:pic>
        <p:nvPicPr>
          <p:cNvPr id="8" name="Imagen 7">
            <a:extLst>
              <a:ext uri="{FF2B5EF4-FFF2-40B4-BE49-F238E27FC236}">
                <a16:creationId xmlns:a16="http://schemas.microsoft.com/office/drawing/2014/main" id="{225831AC-E639-4585-AC81-6CD3110E655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8048"/>
          <a:stretch/>
        </p:blipFill>
        <p:spPr>
          <a:xfrm flipH="1">
            <a:off x="7860836" y="4259873"/>
            <a:ext cx="3149478" cy="2402864"/>
          </a:xfrm>
          <a:prstGeom prst="rect">
            <a:avLst/>
          </a:prstGeom>
          <a:ln>
            <a:noFill/>
          </a:ln>
          <a:effectLst>
            <a:softEdge rad="112500"/>
          </a:effectLst>
        </p:spPr>
      </p:pic>
      <p:pic>
        <p:nvPicPr>
          <p:cNvPr id="4" name="Sonido grabado">
            <a:hlinkClick r:id="" action="ppaction://media"/>
            <a:extLst>
              <a:ext uri="{FF2B5EF4-FFF2-40B4-BE49-F238E27FC236}">
                <a16:creationId xmlns:a16="http://schemas.microsoft.com/office/drawing/2014/main" id="{318C4D2E-7687-4F59-8B6F-86C27C0A64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05795" y="5903343"/>
            <a:ext cx="609600" cy="609600"/>
          </a:xfrm>
          <a:prstGeom prst="rect">
            <a:avLst/>
          </a:prstGeom>
        </p:spPr>
      </p:pic>
    </p:spTree>
    <p:extLst>
      <p:ext uri="{BB962C8B-B14F-4D97-AF65-F5344CB8AC3E}">
        <p14:creationId xmlns:p14="http://schemas.microsoft.com/office/powerpoint/2010/main" val="425091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1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C242-5476-40F0-9E91-A6811A62C30B}"/>
              </a:ext>
            </a:extLst>
          </p:cNvPr>
          <p:cNvSpPr>
            <a:spLocks noGrp="1"/>
          </p:cNvSpPr>
          <p:nvPr>
            <p:ph type="title"/>
          </p:nvPr>
        </p:nvSpPr>
        <p:spPr/>
        <p:txBody>
          <a:bodyPr/>
          <a:lstStyle/>
          <a:p>
            <a:pPr algn="ctr"/>
            <a:r>
              <a:rPr lang="es-CO"/>
              <a:t>Conclusiones</a:t>
            </a:r>
          </a:p>
        </p:txBody>
      </p:sp>
      <p:sp>
        <p:nvSpPr>
          <p:cNvPr id="3" name="Content Placeholder 2">
            <a:extLst>
              <a:ext uri="{FF2B5EF4-FFF2-40B4-BE49-F238E27FC236}">
                <a16:creationId xmlns:a16="http://schemas.microsoft.com/office/drawing/2014/main" id="{8BB32412-93C7-4095-ADDF-CE02608F0430}"/>
              </a:ext>
            </a:extLst>
          </p:cNvPr>
          <p:cNvSpPr>
            <a:spLocks noGrp="1"/>
          </p:cNvSpPr>
          <p:nvPr>
            <p:ph idx="1"/>
          </p:nvPr>
        </p:nvSpPr>
        <p:spPr/>
        <p:txBody>
          <a:bodyPr vert="horz" lIns="91440" tIns="45720" rIns="91440" bIns="45720" rtlCol="0" anchor="t">
            <a:normAutofit fontScale="92500" lnSpcReduction="10000"/>
          </a:bodyPr>
          <a:lstStyle/>
          <a:p>
            <a:r>
              <a:rPr lang="es-CO" sz="1800" dirty="0">
                <a:effectLst/>
                <a:latin typeface="Arial"/>
                <a:ea typeface="Calibri" panose="020F0502020204030204" pitchFamily="34" charset="0"/>
                <a:cs typeface="Times New Roman"/>
              </a:rPr>
              <a:t>Como se puede observar cada uno de los clasificadores implementados cuenta con medidas de desempeño bastante altas, llegando casi al 100%, sin embargo si se considerase implementar alguno de estos algoritmos en la practica el clasificador KNN por su peso computacional podría ser descartado mientras que la clasificación por Redes Neuronales se evitaría hacer debido a un posible sobre entrenamiento del modelo por lo que la clasificación por regresión logística o SVM podrían considerar ser implementadas en la vida real.</a:t>
            </a:r>
          </a:p>
          <a:p>
            <a:r>
              <a:rPr lang="es-CO" sz="1800" dirty="0">
                <a:effectLst/>
                <a:latin typeface="Arial"/>
                <a:ea typeface="Times New Roman" panose="02020603050405020304" pitchFamily="18" charset="0"/>
                <a:cs typeface="Arial"/>
              </a:rPr>
              <a:t>Observando los resultados obtenidos en este trabajo, es importante resaltar el papel tan importante que juega la </a:t>
            </a:r>
            <a:r>
              <a:rPr lang="es-CO" sz="1800" dirty="0" err="1">
                <a:effectLst/>
                <a:latin typeface="Arial"/>
                <a:ea typeface="Times New Roman" panose="02020603050405020304" pitchFamily="18" charset="0"/>
                <a:cs typeface="Arial"/>
              </a:rPr>
              <a:t>escalización</a:t>
            </a:r>
            <a:r>
              <a:rPr lang="es-CO" sz="1800" dirty="0">
                <a:effectLst/>
                <a:latin typeface="Arial"/>
                <a:ea typeface="Times New Roman" panose="02020603050405020304" pitchFamily="18" charset="0"/>
                <a:cs typeface="Arial"/>
              </a:rPr>
              <a:t> de los datos, esto ocurre debido a que los rangos de la codificación RGB tienen valores muy grandes a comparación del diámetro o el peso (estos dos no llegan a pasar de las decenas en la mayoría de los casos) por lo que fue de suma importancia usar la </a:t>
            </a:r>
            <a:r>
              <a:rPr lang="es-CO" sz="1800" dirty="0" err="1">
                <a:effectLst/>
                <a:latin typeface="Arial"/>
                <a:ea typeface="Times New Roman" panose="02020603050405020304" pitchFamily="18" charset="0"/>
                <a:cs typeface="Arial"/>
              </a:rPr>
              <a:t>escalización</a:t>
            </a:r>
            <a:r>
              <a:rPr lang="es-CO" sz="1800" dirty="0">
                <a:effectLst/>
                <a:latin typeface="Arial"/>
                <a:ea typeface="Times New Roman" panose="02020603050405020304" pitchFamily="18" charset="0"/>
                <a:cs typeface="Arial"/>
              </a:rPr>
              <a:t> para que los datos se encontraran en el rango de valores que permitiera a los clasificadores hacer la separación</a:t>
            </a:r>
            <a:endParaRPr lang="es-CO" sz="1800" dirty="0">
              <a:effectLst/>
              <a:latin typeface="Arial"/>
              <a:ea typeface="Calibri" panose="020F0502020204030204" pitchFamily="34" charset="0"/>
              <a:cs typeface="Arial"/>
            </a:endParaRPr>
          </a:p>
          <a:p>
            <a:r>
              <a:rPr lang="es-CO" sz="1800" dirty="0">
                <a:latin typeface="Arial"/>
                <a:ea typeface="Calibri" panose="020F0502020204030204" pitchFamily="34" charset="0"/>
                <a:cs typeface="Times New Roman"/>
              </a:rPr>
              <a:t>Para cada clasificador se implementó varias métricas de desempeño, esto con el fin de comparar cual es el clasificador más adecuado para nuestro problema, al hacer dicha comparación se determinó que el mejor clasificador es el de Vecinos más Cercanos (KNN), ya que presento uno de los valores más altos en el coeficiente de correlación de Matthews y en la exactitud. </a:t>
            </a:r>
            <a:endParaRPr lang="es-CO" sz="1800" dirty="0">
              <a:effectLst/>
              <a:latin typeface="Arial"/>
              <a:ea typeface="Calibri" panose="020F0502020204030204" pitchFamily="34" charset="0"/>
              <a:cs typeface="Times New Roman" panose="02020603050405020304" pitchFamily="18" charset="0"/>
            </a:endParaRPr>
          </a:p>
          <a:p>
            <a:endParaRPr lang="en-US" dirty="0"/>
          </a:p>
        </p:txBody>
      </p:sp>
      <p:pic>
        <p:nvPicPr>
          <p:cNvPr id="4" name="Sonido grabado">
            <a:hlinkClick r:id="" action="ppaction://media"/>
            <a:extLst>
              <a:ext uri="{FF2B5EF4-FFF2-40B4-BE49-F238E27FC236}">
                <a16:creationId xmlns:a16="http://schemas.microsoft.com/office/drawing/2014/main" id="{DCB1BF46-7A1E-4C61-9D47-28E35D7CEC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6716" y="5970917"/>
            <a:ext cx="609600" cy="609600"/>
          </a:xfrm>
          <a:prstGeom prst="rect">
            <a:avLst/>
          </a:prstGeom>
        </p:spPr>
      </p:pic>
    </p:spTree>
    <p:extLst>
      <p:ext uri="{BB962C8B-B14F-4D97-AF65-F5344CB8AC3E}">
        <p14:creationId xmlns:p14="http://schemas.microsoft.com/office/powerpoint/2010/main" val="169671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F672-9A26-4B17-84BC-CCE312CB8781}"/>
              </a:ext>
            </a:extLst>
          </p:cNvPr>
          <p:cNvSpPr>
            <a:spLocks noGrp="1"/>
          </p:cNvSpPr>
          <p:nvPr>
            <p:ph type="title"/>
          </p:nvPr>
        </p:nvSpPr>
        <p:spPr/>
        <p:txBody>
          <a:bodyPr/>
          <a:lstStyle/>
          <a:p>
            <a:pPr algn="ctr"/>
            <a:r>
              <a:rPr lang="es-CO"/>
              <a:t>Definición del problema</a:t>
            </a:r>
          </a:p>
        </p:txBody>
      </p:sp>
      <p:sp>
        <p:nvSpPr>
          <p:cNvPr id="3" name="Text Placeholder 2">
            <a:extLst>
              <a:ext uri="{FF2B5EF4-FFF2-40B4-BE49-F238E27FC236}">
                <a16:creationId xmlns:a16="http://schemas.microsoft.com/office/drawing/2014/main" id="{2E71701D-4247-4D6F-8C5D-1E78B25A40B7}"/>
              </a:ext>
            </a:extLst>
          </p:cNvPr>
          <p:cNvSpPr>
            <a:spLocks noGrp="1"/>
          </p:cNvSpPr>
          <p:nvPr>
            <p:ph type="body" idx="1"/>
          </p:nvPr>
        </p:nvSpPr>
        <p:spPr>
          <a:xfrm>
            <a:off x="839788" y="2011680"/>
            <a:ext cx="4937760" cy="663429"/>
          </a:xfrm>
        </p:spPr>
        <p:txBody>
          <a:bodyPr/>
          <a:lstStyle/>
          <a:p>
            <a:pPr algn="ctr"/>
            <a:r>
              <a:rPr lang="es-CO"/>
              <a:t>Naranjas</a:t>
            </a:r>
          </a:p>
        </p:txBody>
      </p:sp>
      <p:pic>
        <p:nvPicPr>
          <p:cNvPr id="7" name="Picture 7" descr="An orange cut in half&#10;&#10;Description automatically generated">
            <a:extLst>
              <a:ext uri="{FF2B5EF4-FFF2-40B4-BE49-F238E27FC236}">
                <a16:creationId xmlns:a16="http://schemas.microsoft.com/office/drawing/2014/main" id="{3041B0F2-1D77-4EDE-A7BA-FBD57FE055D2}"/>
              </a:ext>
            </a:extLst>
          </p:cNvPr>
          <p:cNvPicPr>
            <a:picLocks noGrp="1" noChangeAspect="1"/>
          </p:cNvPicPr>
          <p:nvPr>
            <p:ph sz="half" idx="2"/>
          </p:nvPr>
        </p:nvPicPr>
        <p:blipFill>
          <a:blip r:embed="rId4"/>
          <a:stretch>
            <a:fillRect/>
          </a:stretch>
        </p:blipFill>
        <p:spPr>
          <a:xfrm>
            <a:off x="1008992" y="2868456"/>
            <a:ext cx="4599352" cy="3063240"/>
          </a:xfrm>
        </p:spPr>
      </p:pic>
      <p:sp>
        <p:nvSpPr>
          <p:cNvPr id="5" name="Text Placeholder 4">
            <a:extLst>
              <a:ext uri="{FF2B5EF4-FFF2-40B4-BE49-F238E27FC236}">
                <a16:creationId xmlns:a16="http://schemas.microsoft.com/office/drawing/2014/main" id="{03C4F02D-23B5-490F-8B41-6AC680FF6164}"/>
              </a:ext>
            </a:extLst>
          </p:cNvPr>
          <p:cNvSpPr>
            <a:spLocks noGrp="1"/>
          </p:cNvSpPr>
          <p:nvPr>
            <p:ph type="body" sz="quarter" idx="3"/>
          </p:nvPr>
        </p:nvSpPr>
        <p:spPr>
          <a:xfrm>
            <a:off x="6419088" y="1925416"/>
            <a:ext cx="4937760" cy="749693"/>
          </a:xfrm>
        </p:spPr>
        <p:txBody>
          <a:bodyPr/>
          <a:lstStyle/>
          <a:p>
            <a:pPr algn="ctr"/>
            <a:r>
              <a:rPr lang="en-US"/>
              <a:t>Pomelos</a:t>
            </a:r>
          </a:p>
        </p:txBody>
      </p:sp>
      <p:pic>
        <p:nvPicPr>
          <p:cNvPr id="8" name="Picture 8" descr="A picture containing citrus, fruit, orange, table&#10;&#10;Description automatically generated">
            <a:extLst>
              <a:ext uri="{FF2B5EF4-FFF2-40B4-BE49-F238E27FC236}">
                <a16:creationId xmlns:a16="http://schemas.microsoft.com/office/drawing/2014/main" id="{93191949-DAC5-4861-B1FD-9F3C3A120AF8}"/>
              </a:ext>
            </a:extLst>
          </p:cNvPr>
          <p:cNvPicPr>
            <a:picLocks noGrp="1" noChangeAspect="1"/>
          </p:cNvPicPr>
          <p:nvPr>
            <p:ph sz="quarter" idx="4"/>
          </p:nvPr>
        </p:nvPicPr>
        <p:blipFill>
          <a:blip r:embed="rId5"/>
          <a:stretch>
            <a:fillRect/>
          </a:stretch>
        </p:blipFill>
        <p:spPr>
          <a:xfrm>
            <a:off x="6533274" y="2667172"/>
            <a:ext cx="4436217" cy="3667089"/>
          </a:xfrm>
        </p:spPr>
      </p:pic>
      <p:pic>
        <p:nvPicPr>
          <p:cNvPr id="4" name="DefincionFinal">
            <a:hlinkClick r:id="" action="ppaction://media"/>
            <a:extLst>
              <a:ext uri="{FF2B5EF4-FFF2-40B4-BE49-F238E27FC236}">
                <a16:creationId xmlns:a16="http://schemas.microsoft.com/office/drawing/2014/main" id="{3049E79D-71C8-4953-97A2-C330ABAA60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8611" y="5853083"/>
            <a:ext cx="730250" cy="730250"/>
          </a:xfrm>
          <a:prstGeom prst="rect">
            <a:avLst/>
          </a:prstGeom>
        </p:spPr>
      </p:pic>
    </p:spTree>
    <p:extLst>
      <p:ext uri="{BB962C8B-B14F-4D97-AF65-F5344CB8AC3E}">
        <p14:creationId xmlns:p14="http://schemas.microsoft.com/office/powerpoint/2010/main" val="39795124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2256-1FB4-4966-B183-4C7AB49E5E16}"/>
              </a:ext>
            </a:extLst>
          </p:cNvPr>
          <p:cNvSpPr>
            <a:spLocks noGrp="1"/>
          </p:cNvSpPr>
          <p:nvPr>
            <p:ph type="title"/>
          </p:nvPr>
        </p:nvSpPr>
        <p:spPr>
          <a:xfrm>
            <a:off x="710392" y="798231"/>
            <a:ext cx="4231256" cy="1573286"/>
          </a:xfrm>
        </p:spPr>
        <p:txBody>
          <a:bodyPr/>
          <a:lstStyle/>
          <a:p>
            <a:pPr algn="ctr"/>
            <a:r>
              <a:rPr lang="en-US" err="1"/>
              <a:t>Acondicionamiento</a:t>
            </a:r>
            <a:r>
              <a:rPr lang="en-US"/>
              <a:t> de Datos </a:t>
            </a:r>
          </a:p>
        </p:txBody>
      </p:sp>
      <p:pic>
        <p:nvPicPr>
          <p:cNvPr id="5" name="Picture 5" descr="Chart, line chart&#10;&#10;Description automatically generated">
            <a:extLst>
              <a:ext uri="{FF2B5EF4-FFF2-40B4-BE49-F238E27FC236}">
                <a16:creationId xmlns:a16="http://schemas.microsoft.com/office/drawing/2014/main" id="{B4701F88-8444-4FCC-BFFB-8C52432A0F6B}"/>
              </a:ext>
            </a:extLst>
          </p:cNvPr>
          <p:cNvPicPr>
            <a:picLocks noGrp="1" noChangeAspect="1"/>
          </p:cNvPicPr>
          <p:nvPr>
            <p:ph idx="1"/>
          </p:nvPr>
        </p:nvPicPr>
        <p:blipFill>
          <a:blip r:embed="rId4"/>
          <a:stretch>
            <a:fillRect/>
          </a:stretch>
        </p:blipFill>
        <p:spPr>
          <a:xfrm>
            <a:off x="5678942" y="1482361"/>
            <a:ext cx="5726156" cy="3897188"/>
          </a:xfrm>
        </p:spPr>
      </p:pic>
      <p:sp>
        <p:nvSpPr>
          <p:cNvPr id="4" name="Text Placeholder 3">
            <a:extLst>
              <a:ext uri="{FF2B5EF4-FFF2-40B4-BE49-F238E27FC236}">
                <a16:creationId xmlns:a16="http://schemas.microsoft.com/office/drawing/2014/main" id="{A5CD5C3F-29EA-45D6-9661-4F4CEF077C84}"/>
              </a:ext>
            </a:extLst>
          </p:cNvPr>
          <p:cNvSpPr>
            <a:spLocks noGrp="1"/>
          </p:cNvSpPr>
          <p:nvPr>
            <p:ph type="body" sz="half" idx="2"/>
          </p:nvPr>
        </p:nvSpPr>
        <p:spPr>
          <a:xfrm>
            <a:off x="839788" y="2698171"/>
            <a:ext cx="3886200" cy="3547181"/>
          </a:xfrm>
        </p:spPr>
        <p:txBody>
          <a:bodyPr vert="horz" lIns="91440" tIns="45720" rIns="91440" bIns="45720" rtlCol="0" anchor="t">
            <a:normAutofit/>
          </a:bodyPr>
          <a:lstStyle/>
          <a:p>
            <a:pPr algn="just"/>
            <a:r>
              <a:rPr lang="es-CO" sz="1800">
                <a:ea typeface="+mn-lt"/>
                <a:cs typeface="+mn-lt"/>
              </a:rPr>
              <a:t>Se hizo una partición de datos, donde se tomó el 30% para el conjunto de validación (test) y el 70% para el conjunto de entrenamiento (</a:t>
            </a:r>
            <a:r>
              <a:rPr lang="es-CO" sz="1800" err="1">
                <a:ea typeface="+mn-lt"/>
                <a:cs typeface="+mn-lt"/>
              </a:rPr>
              <a:t>train</a:t>
            </a:r>
            <a:r>
              <a:rPr lang="es-CO" sz="1800">
                <a:ea typeface="+mn-lt"/>
                <a:cs typeface="+mn-lt"/>
              </a:rPr>
              <a:t>), seguido de esto se procedió a hacer la </a:t>
            </a:r>
            <a:r>
              <a:rPr lang="es-CO" sz="1800" err="1">
                <a:ea typeface="+mn-lt"/>
                <a:cs typeface="+mn-lt"/>
              </a:rPr>
              <a:t>escalización</a:t>
            </a:r>
            <a:r>
              <a:rPr lang="es-CO" sz="1800">
                <a:ea typeface="+mn-lt"/>
                <a:cs typeface="+mn-lt"/>
              </a:rPr>
              <a:t> de datos de entrenamiento. </a:t>
            </a:r>
            <a:endParaRPr lang="es-CO" sz="1800"/>
          </a:p>
        </p:txBody>
      </p:sp>
      <p:pic>
        <p:nvPicPr>
          <p:cNvPr id="6" name="Acondicionamientofinal">
            <a:hlinkClick r:id="" action="ppaction://media"/>
            <a:extLst>
              <a:ext uri="{FF2B5EF4-FFF2-40B4-BE49-F238E27FC236}">
                <a16:creationId xmlns:a16="http://schemas.microsoft.com/office/drawing/2014/main" id="{6777194B-D331-4DF6-9B22-F1FE473B35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6951" y="5651800"/>
            <a:ext cx="730250" cy="730250"/>
          </a:xfrm>
          <a:prstGeom prst="rect">
            <a:avLst/>
          </a:prstGeom>
        </p:spPr>
      </p:pic>
    </p:spTree>
    <p:extLst>
      <p:ext uri="{BB962C8B-B14F-4D97-AF65-F5344CB8AC3E}">
        <p14:creationId xmlns:p14="http://schemas.microsoft.com/office/powerpoint/2010/main" val="465915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32FA-514A-408B-BFB1-CBD85E0A4461}"/>
              </a:ext>
            </a:extLst>
          </p:cNvPr>
          <p:cNvSpPr>
            <a:spLocks noGrp="1"/>
          </p:cNvSpPr>
          <p:nvPr>
            <p:ph type="title"/>
          </p:nvPr>
        </p:nvSpPr>
        <p:spPr>
          <a:xfrm>
            <a:off x="1140125" y="379502"/>
            <a:ext cx="10515600" cy="1325563"/>
          </a:xfrm>
        </p:spPr>
        <p:txBody>
          <a:bodyPr/>
          <a:lstStyle/>
          <a:p>
            <a:pPr algn="ctr"/>
            <a:r>
              <a:rPr lang="es-CO"/>
              <a:t>Regresión Logística </a:t>
            </a:r>
            <a:endParaRPr lang="en-US"/>
          </a:p>
        </p:txBody>
      </p:sp>
      <p:pic>
        <p:nvPicPr>
          <p:cNvPr id="4" name="Picture 4" descr="A picture containing diagram&#10;&#10;Description automatically generated">
            <a:extLst>
              <a:ext uri="{FF2B5EF4-FFF2-40B4-BE49-F238E27FC236}">
                <a16:creationId xmlns:a16="http://schemas.microsoft.com/office/drawing/2014/main" id="{AC890479-0918-44CC-8750-EAE2D03C6441}"/>
              </a:ext>
            </a:extLst>
          </p:cNvPr>
          <p:cNvPicPr>
            <a:picLocks noGrp="1" noChangeAspect="1"/>
          </p:cNvPicPr>
          <p:nvPr>
            <p:ph idx="1"/>
          </p:nvPr>
        </p:nvPicPr>
        <p:blipFill>
          <a:blip r:embed="rId4"/>
          <a:stretch>
            <a:fillRect/>
          </a:stretch>
        </p:blipFill>
        <p:spPr>
          <a:xfrm>
            <a:off x="3544738" y="1462950"/>
            <a:ext cx="5102525" cy="3403302"/>
          </a:xfrm>
        </p:spPr>
      </p:pic>
      <p:sp>
        <p:nvSpPr>
          <p:cNvPr id="5" name="TextBox 4">
            <a:extLst>
              <a:ext uri="{FF2B5EF4-FFF2-40B4-BE49-F238E27FC236}">
                <a16:creationId xmlns:a16="http://schemas.microsoft.com/office/drawing/2014/main" id="{5EC04003-E191-4FD3-A3EF-1D2A0568F60B}"/>
              </a:ext>
            </a:extLst>
          </p:cNvPr>
          <p:cNvSpPr txBox="1"/>
          <p:nvPr/>
        </p:nvSpPr>
        <p:spPr>
          <a:xfrm>
            <a:off x="1216327" y="5184476"/>
            <a:ext cx="1024817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CO"/>
              <a:t>Para encontrar la regresión logística se necesitó la librería</a:t>
            </a:r>
            <a:r>
              <a:rPr lang="es-CO">
                <a:ea typeface="+mn-lt"/>
                <a:cs typeface="+mn-lt"/>
              </a:rPr>
              <a:t> </a:t>
            </a:r>
            <a:r>
              <a:rPr lang="es-CO" err="1">
                <a:ea typeface="+mn-lt"/>
                <a:cs typeface="+mn-lt"/>
              </a:rPr>
              <a:t>sklearn</a:t>
            </a:r>
            <a:r>
              <a:rPr lang="es-CO">
                <a:ea typeface="+mn-lt"/>
                <a:cs typeface="+mn-lt"/>
              </a:rPr>
              <a:t>, mediante la cual se utilizó la función </a:t>
            </a:r>
            <a:r>
              <a:rPr lang="es-CO" err="1">
                <a:ea typeface="+mn-lt"/>
                <a:cs typeface="+mn-lt"/>
              </a:rPr>
              <a:t>LogisticRegression</a:t>
            </a:r>
            <a:r>
              <a:rPr lang="es-CO">
                <a:ea typeface="+mn-lt"/>
                <a:cs typeface="+mn-lt"/>
              </a:rPr>
              <a:t>. Para los primeros datos del </a:t>
            </a:r>
            <a:r>
              <a:rPr lang="es-CO" err="1">
                <a:ea typeface="+mn-lt"/>
                <a:cs typeface="+mn-lt"/>
              </a:rPr>
              <a:t>dataset</a:t>
            </a:r>
            <a:r>
              <a:rPr lang="es-CO">
                <a:ea typeface="+mn-lt"/>
                <a:cs typeface="+mn-lt"/>
              </a:rPr>
              <a:t> se obtuvo un valor de 0.98942227 de que sea naranja y 0.01057773 de que sea pomelo, por lo tanto, se determina que la fruta es una naranja.</a:t>
            </a:r>
            <a:endParaRPr lang="en-US"/>
          </a:p>
        </p:txBody>
      </p:sp>
      <p:sp>
        <p:nvSpPr>
          <p:cNvPr id="3" name="TextBox 2">
            <a:extLst>
              <a:ext uri="{FF2B5EF4-FFF2-40B4-BE49-F238E27FC236}">
                <a16:creationId xmlns:a16="http://schemas.microsoft.com/office/drawing/2014/main" id="{79643AC7-13BC-4ABF-B318-22A948B64440}"/>
              </a:ext>
            </a:extLst>
          </p:cNvPr>
          <p:cNvSpPr txBox="1"/>
          <p:nvPr/>
        </p:nvSpPr>
        <p:spPr>
          <a:xfrm>
            <a:off x="3890513" y="4853797"/>
            <a:ext cx="48998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Imagen </a:t>
            </a:r>
            <a:r>
              <a:rPr lang="en-US" sz="1000" err="1"/>
              <a:t>tomada</a:t>
            </a:r>
            <a:r>
              <a:rPr lang="en-US" sz="1000"/>
              <a:t> de: </a:t>
            </a:r>
            <a:r>
              <a:rPr lang="es-CO" sz="1000">
                <a:ea typeface="+mn-lt"/>
                <a:cs typeface="+mn-lt"/>
              </a:rPr>
              <a:t>https://www.iartificial.net/regresion-logistica-para-clasificacion/</a:t>
            </a:r>
            <a:endParaRPr lang="en-US" sz="1000">
              <a:ea typeface="+mn-lt"/>
              <a:cs typeface="+mn-lt"/>
            </a:endParaRPr>
          </a:p>
        </p:txBody>
      </p:sp>
      <p:pic>
        <p:nvPicPr>
          <p:cNvPr id="6" name="Regresionlogisticafinal">
            <a:hlinkClick r:id="" action="ppaction://media"/>
            <a:extLst>
              <a:ext uri="{FF2B5EF4-FFF2-40B4-BE49-F238E27FC236}">
                <a16:creationId xmlns:a16="http://schemas.microsoft.com/office/drawing/2014/main" id="{F2B4C35A-BD38-40F2-A00D-CF251B6657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4686" y="4127800"/>
            <a:ext cx="730250" cy="730250"/>
          </a:xfrm>
          <a:prstGeom prst="rect">
            <a:avLst/>
          </a:prstGeom>
        </p:spPr>
      </p:pic>
    </p:spTree>
    <p:extLst>
      <p:ext uri="{BB962C8B-B14F-4D97-AF65-F5344CB8AC3E}">
        <p14:creationId xmlns:p14="http://schemas.microsoft.com/office/powerpoint/2010/main" val="13836446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FA88-B319-401D-A300-0CA9A8E99E20}"/>
              </a:ext>
            </a:extLst>
          </p:cNvPr>
          <p:cNvSpPr>
            <a:spLocks noGrp="1"/>
          </p:cNvSpPr>
          <p:nvPr>
            <p:ph type="title"/>
          </p:nvPr>
        </p:nvSpPr>
        <p:spPr>
          <a:xfrm>
            <a:off x="839788" y="640080"/>
            <a:ext cx="3886200" cy="1487022"/>
          </a:xfrm>
        </p:spPr>
        <p:txBody>
          <a:bodyPr/>
          <a:lstStyle/>
          <a:p>
            <a:pPr algn="ctr"/>
            <a:r>
              <a:rPr lang="es-CO"/>
              <a:t>Desempeño Regresión Logística</a:t>
            </a:r>
          </a:p>
        </p:txBody>
      </p:sp>
      <p:pic>
        <p:nvPicPr>
          <p:cNvPr id="5" name="Picture 5" descr="Chart, line chart&#10;&#10;Description automatically generated">
            <a:extLst>
              <a:ext uri="{FF2B5EF4-FFF2-40B4-BE49-F238E27FC236}">
                <a16:creationId xmlns:a16="http://schemas.microsoft.com/office/drawing/2014/main" id="{BE322400-53D0-4992-BC40-32DB36C8A322}"/>
              </a:ext>
            </a:extLst>
          </p:cNvPr>
          <p:cNvPicPr>
            <a:picLocks noGrp="1" noChangeAspect="1"/>
          </p:cNvPicPr>
          <p:nvPr>
            <p:ph idx="1"/>
          </p:nvPr>
        </p:nvPicPr>
        <p:blipFill>
          <a:blip r:embed="rId4"/>
          <a:stretch>
            <a:fillRect/>
          </a:stretch>
        </p:blipFill>
        <p:spPr>
          <a:xfrm>
            <a:off x="5884814" y="1376251"/>
            <a:ext cx="5544448" cy="3836238"/>
          </a:xfrm>
        </p:spPr>
      </p:pic>
      <p:sp>
        <p:nvSpPr>
          <p:cNvPr id="4" name="Text Placeholder 3">
            <a:extLst>
              <a:ext uri="{FF2B5EF4-FFF2-40B4-BE49-F238E27FC236}">
                <a16:creationId xmlns:a16="http://schemas.microsoft.com/office/drawing/2014/main" id="{FE4ACFEE-DCA9-4335-A9B7-89C39AE7818B}"/>
              </a:ext>
            </a:extLst>
          </p:cNvPr>
          <p:cNvSpPr>
            <a:spLocks noGrp="1"/>
          </p:cNvSpPr>
          <p:nvPr>
            <p:ph type="body" sz="half" idx="2"/>
          </p:nvPr>
        </p:nvSpPr>
        <p:spPr>
          <a:xfrm>
            <a:off x="926052" y="2683792"/>
            <a:ext cx="3929332" cy="2655785"/>
          </a:xfrm>
        </p:spPr>
        <p:txBody>
          <a:bodyPr vert="horz" lIns="91440" tIns="45720" rIns="91440" bIns="45720" rtlCol="0" anchor="t">
            <a:normAutofit lnSpcReduction="10000"/>
          </a:bodyPr>
          <a:lstStyle/>
          <a:p>
            <a:pPr marL="742950" lvl="1" indent="-285750">
              <a:buFont typeface="Symbol"/>
              <a:buChar char="•"/>
            </a:pPr>
            <a:r>
              <a:rPr lang="es-CO" sz="1800">
                <a:ea typeface="+mn-lt"/>
                <a:cs typeface="+mn-lt"/>
              </a:rPr>
              <a:t>Se obtuvo un coeficiente de correlación de </a:t>
            </a:r>
            <a:r>
              <a:rPr lang="es-CO" sz="1800" err="1">
                <a:ea typeface="+mn-lt"/>
                <a:cs typeface="+mn-lt"/>
              </a:rPr>
              <a:t>Matthews</a:t>
            </a:r>
            <a:r>
              <a:rPr lang="es-CO" sz="1800">
                <a:ea typeface="+mn-lt"/>
                <a:cs typeface="+mn-lt"/>
              </a:rPr>
              <a:t> igual a 0.8350525556791627, </a:t>
            </a:r>
            <a:endParaRPr lang="en-US" sz="1800">
              <a:ea typeface="+mn-lt"/>
              <a:cs typeface="+mn-lt"/>
            </a:endParaRPr>
          </a:p>
          <a:p>
            <a:pPr marL="742950" lvl="1" indent="-285750">
              <a:buFont typeface="Symbol"/>
              <a:buChar char="•"/>
            </a:pPr>
            <a:r>
              <a:rPr lang="es-CO" sz="1800">
                <a:ea typeface="+mn-lt"/>
                <a:cs typeface="+mn-lt"/>
              </a:rPr>
              <a:t>Se obtuvo una exactitud de 91.73333333333333, </a:t>
            </a:r>
          </a:p>
          <a:p>
            <a:pPr marL="742950" lvl="1" indent="-285750">
              <a:buFont typeface="Symbol"/>
              <a:buChar char="•"/>
            </a:pPr>
            <a:r>
              <a:rPr lang="es-CO" sz="1800">
                <a:ea typeface="+mn-lt"/>
                <a:cs typeface="+mn-lt"/>
              </a:rPr>
              <a:t>Se obtuvo la gráfica de la curva ROC, con un área de 0.97.</a:t>
            </a:r>
            <a:endParaRPr lang="es-CO" sz="1800"/>
          </a:p>
          <a:p>
            <a:endParaRPr lang="en-US"/>
          </a:p>
        </p:txBody>
      </p:sp>
      <p:pic>
        <p:nvPicPr>
          <p:cNvPr id="3" name="FinalFinal">
            <a:hlinkClick r:id="" action="ppaction://media"/>
            <a:extLst>
              <a:ext uri="{FF2B5EF4-FFF2-40B4-BE49-F238E27FC236}">
                <a16:creationId xmlns:a16="http://schemas.microsoft.com/office/drawing/2014/main" id="{9DCEA7DB-5776-4B51-A67C-059DD89669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61932" y="5594290"/>
            <a:ext cx="730250" cy="730250"/>
          </a:xfrm>
          <a:prstGeom prst="rect">
            <a:avLst/>
          </a:prstGeom>
        </p:spPr>
      </p:pic>
    </p:spTree>
    <p:extLst>
      <p:ext uri="{BB962C8B-B14F-4D97-AF65-F5344CB8AC3E}">
        <p14:creationId xmlns:p14="http://schemas.microsoft.com/office/powerpoint/2010/main" val="34262854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82"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788" y="445168"/>
            <a:ext cx="3886200" cy="693981"/>
          </a:xfrm>
        </p:spPr>
        <p:txBody>
          <a:bodyPr/>
          <a:lstStyle/>
          <a:p>
            <a:pPr algn="ctr"/>
            <a:r>
              <a:rPr lang="es-CO"/>
              <a:t>KNN</a:t>
            </a:r>
            <a:endParaRPr lang="en-US"/>
          </a:p>
        </p:txBody>
      </p:sp>
      <p:pic>
        <p:nvPicPr>
          <p:cNvPr id="5" name="Marcador de contenido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0946" r="38938"/>
          <a:stretch/>
        </p:blipFill>
        <p:spPr>
          <a:xfrm>
            <a:off x="1057187" y="1807088"/>
            <a:ext cx="3455486" cy="3878469"/>
          </a:xfrm>
        </p:spPr>
      </p:pic>
      <p:sp>
        <p:nvSpPr>
          <p:cNvPr id="4" name="Marcador de texto 3"/>
          <p:cNvSpPr>
            <a:spLocks noGrp="1"/>
          </p:cNvSpPr>
          <p:nvPr>
            <p:ph type="body" sz="half" idx="2"/>
          </p:nvPr>
        </p:nvSpPr>
        <p:spPr>
          <a:xfrm>
            <a:off x="5539789" y="563638"/>
            <a:ext cx="4646611" cy="385011"/>
          </a:xfrm>
        </p:spPr>
        <p:txBody>
          <a:bodyPr/>
          <a:lstStyle/>
          <a:p>
            <a:r>
              <a:rPr lang="es-CO">
                <a:latin typeface="Arial" panose="020B0604020202020204" pitchFamily="34" charset="0"/>
                <a:cs typeface="Arial" panose="020B0604020202020204" pitchFamily="34" charset="0"/>
              </a:rPr>
              <a:t>→</a:t>
            </a:r>
            <a:r>
              <a:rPr lang="es-CO"/>
              <a:t>Modelo </a:t>
            </a:r>
            <a:r>
              <a:rPr lang="es-CO" err="1"/>
              <a:t>sklearn</a:t>
            </a:r>
            <a:endParaRPr lang="es-CO"/>
          </a:p>
        </p:txBody>
      </p:sp>
      <p:sp>
        <p:nvSpPr>
          <p:cNvPr id="6" name="Marcador de texto 3"/>
          <p:cNvSpPr txBox="1">
            <a:spLocks/>
          </p:cNvSpPr>
          <p:nvPr/>
        </p:nvSpPr>
        <p:spPr>
          <a:xfrm>
            <a:off x="5539789" y="1407695"/>
            <a:ext cx="4646611" cy="59155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CO">
                <a:latin typeface="Arial"/>
                <a:cs typeface="Arial"/>
              </a:rPr>
              <a:t>→ </a:t>
            </a:r>
            <a:r>
              <a:rPr lang="es-CO" err="1"/>
              <a:t>Hiperparámetros</a:t>
            </a:r>
            <a:r>
              <a:rPr lang="es-CO"/>
              <a:t> k y métrica de distancia que optimizan el modelo</a:t>
            </a:r>
          </a:p>
        </p:txBody>
      </p:sp>
      <p:pic>
        <p:nvPicPr>
          <p:cNvPr id="8" name="Imagen 7"/>
          <p:cNvPicPr>
            <a:picLocks noChangeAspect="1"/>
          </p:cNvPicPr>
          <p:nvPr/>
        </p:nvPicPr>
        <p:blipFill>
          <a:blip r:embed="rId5"/>
          <a:stretch>
            <a:fillRect/>
          </a:stretch>
        </p:blipFill>
        <p:spPr>
          <a:xfrm>
            <a:off x="6888578" y="1082000"/>
            <a:ext cx="4505325" cy="190500"/>
          </a:xfrm>
          <a:prstGeom prst="rect">
            <a:avLst/>
          </a:prstGeom>
        </p:spPr>
      </p:pic>
      <p:pic>
        <p:nvPicPr>
          <p:cNvPr id="9" name="Imagen 8"/>
          <p:cNvPicPr>
            <a:picLocks noChangeAspect="1"/>
          </p:cNvPicPr>
          <p:nvPr/>
        </p:nvPicPr>
        <p:blipFill>
          <a:blip r:embed="rId6"/>
          <a:stretch>
            <a:fillRect/>
          </a:stretch>
        </p:blipFill>
        <p:spPr>
          <a:xfrm>
            <a:off x="5684168" y="2263782"/>
            <a:ext cx="6349681" cy="2945891"/>
          </a:xfrm>
          <a:prstGeom prst="rect">
            <a:avLst/>
          </a:prstGeom>
        </p:spPr>
      </p:pic>
      <p:sp>
        <p:nvSpPr>
          <p:cNvPr id="10" name="Marcador de texto 3"/>
          <p:cNvSpPr txBox="1">
            <a:spLocks/>
          </p:cNvSpPr>
          <p:nvPr/>
        </p:nvSpPr>
        <p:spPr>
          <a:xfrm>
            <a:off x="5684168" y="5432913"/>
            <a:ext cx="5709735" cy="59155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CO">
                <a:latin typeface="Arial" panose="020B0604020202020204" pitchFamily="34" charset="0"/>
                <a:cs typeface="Arial" panose="020B0604020202020204" pitchFamily="34" charset="0"/>
              </a:rPr>
              <a:t>→ máximo score = 0.981</a:t>
            </a:r>
          </a:p>
          <a:p>
            <a:r>
              <a:rPr lang="es-CO">
                <a:latin typeface="Arial" panose="020B0604020202020204" pitchFamily="34" charset="0"/>
                <a:cs typeface="Arial" panose="020B0604020202020204" pitchFamily="34" charset="0"/>
              </a:rPr>
              <a:t>→ </a:t>
            </a:r>
            <a:r>
              <a:rPr lang="es-CO" err="1">
                <a:latin typeface="Arial" panose="020B0604020202020204" pitchFamily="34" charset="0"/>
                <a:cs typeface="Arial" panose="020B0604020202020204" pitchFamily="34" charset="0"/>
              </a:rPr>
              <a:t>hiperparámetro</a:t>
            </a:r>
            <a:r>
              <a:rPr lang="es-CO">
                <a:latin typeface="Arial" panose="020B0604020202020204" pitchFamily="34" charset="0"/>
                <a:cs typeface="Arial" panose="020B0604020202020204" pitchFamily="34" charset="0"/>
              </a:rPr>
              <a:t> n </a:t>
            </a:r>
            <a:r>
              <a:rPr lang="es-CO" err="1">
                <a:latin typeface="Arial" panose="020B0604020202020204" pitchFamily="34" charset="0"/>
                <a:cs typeface="Arial" panose="020B0604020202020204" pitchFamily="34" charset="0"/>
              </a:rPr>
              <a:t>neighbors</a:t>
            </a:r>
            <a:r>
              <a:rPr lang="es-CO">
                <a:latin typeface="Arial" panose="020B0604020202020204" pitchFamily="34" charset="0"/>
                <a:cs typeface="Arial" panose="020B0604020202020204" pitchFamily="34" charset="0"/>
              </a:rPr>
              <a:t>= 1</a:t>
            </a:r>
          </a:p>
          <a:p>
            <a:r>
              <a:rPr lang="es-CO">
                <a:latin typeface="Arial" panose="020B0604020202020204" pitchFamily="34" charset="0"/>
                <a:cs typeface="Arial" panose="020B0604020202020204" pitchFamily="34" charset="0"/>
              </a:rPr>
              <a:t>→ </a:t>
            </a:r>
            <a:r>
              <a:rPr lang="es-CO" err="1">
                <a:latin typeface="Arial" panose="020B0604020202020204" pitchFamily="34" charset="0"/>
                <a:cs typeface="Arial" panose="020B0604020202020204" pitchFamily="34" charset="0"/>
              </a:rPr>
              <a:t>hiperparámetro</a:t>
            </a:r>
            <a:r>
              <a:rPr lang="es-CO">
                <a:latin typeface="Arial" panose="020B0604020202020204" pitchFamily="34" charset="0"/>
                <a:cs typeface="Arial" panose="020B0604020202020204" pitchFamily="34" charset="0"/>
              </a:rPr>
              <a:t> métrica de distancia = </a:t>
            </a:r>
            <a:r>
              <a:rPr lang="es-CO" err="1">
                <a:latin typeface="Arial" panose="020B0604020202020204" pitchFamily="34" charset="0"/>
                <a:cs typeface="Arial" panose="020B0604020202020204" pitchFamily="34" charset="0"/>
              </a:rPr>
              <a:t>mahalanobis</a:t>
            </a:r>
            <a:endParaRPr lang="es-CO">
              <a:latin typeface="Arial" panose="020B0604020202020204" pitchFamily="34" charset="0"/>
              <a:cs typeface="Arial" panose="020B0604020202020204" pitchFamily="34" charset="0"/>
            </a:endParaRPr>
          </a:p>
        </p:txBody>
      </p:sp>
      <p:pic>
        <p:nvPicPr>
          <p:cNvPr id="3" name="WhatsApp Audio 2020-12-04 at 12.40.56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7187" y="5685557"/>
            <a:ext cx="609600" cy="609600"/>
          </a:xfrm>
          <a:prstGeom prst="rect">
            <a:avLst/>
          </a:prstGeom>
        </p:spPr>
      </p:pic>
    </p:spTree>
    <p:extLst>
      <p:ext uri="{BB962C8B-B14F-4D97-AF65-F5344CB8AC3E}">
        <p14:creationId xmlns:p14="http://schemas.microsoft.com/office/powerpoint/2010/main" val="10719515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80"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1290" y="672619"/>
            <a:ext cx="3886200" cy="561634"/>
          </a:xfrm>
        </p:spPr>
        <p:txBody>
          <a:bodyPr>
            <a:normAutofit/>
          </a:bodyPr>
          <a:lstStyle/>
          <a:p>
            <a:pPr algn="ctr"/>
            <a:r>
              <a:rPr lang="es-CO"/>
              <a:t>Desempeño KNN</a:t>
            </a:r>
            <a:endParaRPr lang="en-US"/>
          </a:p>
        </p:txBody>
      </p:sp>
      <p:sp>
        <p:nvSpPr>
          <p:cNvPr id="6" name="Marcador de texto 3"/>
          <p:cNvSpPr txBox="1">
            <a:spLocks/>
          </p:cNvSpPr>
          <p:nvPr/>
        </p:nvSpPr>
        <p:spPr>
          <a:xfrm>
            <a:off x="7873916" y="1510619"/>
            <a:ext cx="5709735" cy="59155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CO" sz="2000">
                <a:latin typeface="Arial" panose="020B0604020202020204" pitchFamily="34" charset="0"/>
                <a:cs typeface="Arial" panose="020B0604020202020204" pitchFamily="34" charset="0"/>
              </a:rPr>
              <a:t>→ ACC = 98.1%</a:t>
            </a:r>
          </a:p>
          <a:p>
            <a:endParaRPr lang="es-CO" sz="2000">
              <a:latin typeface="Arial" panose="020B0604020202020204" pitchFamily="34" charset="0"/>
              <a:cs typeface="Arial" panose="020B0604020202020204" pitchFamily="34" charset="0"/>
            </a:endParaRPr>
          </a:p>
          <a:p>
            <a:r>
              <a:rPr lang="es-CO" sz="2000">
                <a:latin typeface="Arial" panose="020B0604020202020204" pitchFamily="34" charset="0"/>
                <a:cs typeface="Arial" panose="020B0604020202020204" pitchFamily="34" charset="0"/>
              </a:rPr>
              <a:t>→ MCC = 96.2%</a:t>
            </a:r>
          </a:p>
          <a:p>
            <a:endParaRPr lang="es-CO" sz="2000">
              <a:latin typeface="Arial" panose="020B0604020202020204" pitchFamily="34" charset="0"/>
              <a:cs typeface="Arial" panose="020B0604020202020204" pitchFamily="34" charset="0"/>
            </a:endParaRPr>
          </a:p>
          <a:p>
            <a:r>
              <a:rPr lang="es-CO" sz="2000">
                <a:latin typeface="Arial" panose="020B0604020202020204" pitchFamily="34" charset="0"/>
                <a:cs typeface="Arial" panose="020B0604020202020204" pitchFamily="34" charset="0"/>
              </a:rPr>
              <a:t>→ ROC = 0.97</a:t>
            </a:r>
          </a:p>
        </p:txBody>
      </p:sp>
      <p:pic>
        <p:nvPicPr>
          <p:cNvPr id="7" name="Imagen 6"/>
          <p:cNvPicPr>
            <a:picLocks noChangeAspect="1"/>
          </p:cNvPicPr>
          <p:nvPr/>
        </p:nvPicPr>
        <p:blipFill rotWithShape="1">
          <a:blip r:embed="rId4" cstate="print">
            <a:extLst>
              <a:ext uri="{28A0092B-C50C-407E-A947-70E740481C1C}">
                <a14:useLocalDpi xmlns:a14="http://schemas.microsoft.com/office/drawing/2010/main" val="0"/>
              </a:ext>
            </a:extLst>
          </a:blip>
          <a:srcRect b="8048"/>
          <a:stretch/>
        </p:blipFill>
        <p:spPr>
          <a:xfrm>
            <a:off x="7608594" y="4218423"/>
            <a:ext cx="3120189" cy="2402864"/>
          </a:xfrm>
          <a:prstGeom prst="rect">
            <a:avLst/>
          </a:prstGeom>
          <a:ln>
            <a:noFill/>
          </a:ln>
          <a:effectLst>
            <a:softEdge rad="112500"/>
          </a:effectLst>
        </p:spPr>
      </p:pic>
      <p:pic>
        <p:nvPicPr>
          <p:cNvPr id="9" name="Imagen 8">
            <a:extLst>
              <a:ext uri="{FF2B5EF4-FFF2-40B4-BE49-F238E27FC236}">
                <a16:creationId xmlns:a16="http://schemas.microsoft.com/office/drawing/2014/main" id="{CF15103B-BB94-46B6-9FE6-F4013F5F9D2F}"/>
              </a:ext>
            </a:extLst>
          </p:cNvPr>
          <p:cNvPicPr/>
          <p:nvPr/>
        </p:nvPicPr>
        <p:blipFill>
          <a:blip r:embed="rId5"/>
          <a:stretch>
            <a:fillRect/>
          </a:stretch>
        </p:blipFill>
        <p:spPr>
          <a:xfrm>
            <a:off x="569319" y="1876379"/>
            <a:ext cx="5920887" cy="3736630"/>
          </a:xfrm>
          <a:prstGeom prst="rect">
            <a:avLst/>
          </a:prstGeom>
        </p:spPr>
      </p:pic>
      <p:pic>
        <p:nvPicPr>
          <p:cNvPr id="3" name="WhatsApp Audio 2020-12-04 at 12.40.56 PM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9313" y="5487988"/>
            <a:ext cx="609600" cy="609600"/>
          </a:xfrm>
          <a:prstGeom prst="rect">
            <a:avLst/>
          </a:prstGeom>
        </p:spPr>
      </p:pic>
    </p:spTree>
    <p:extLst>
      <p:ext uri="{BB962C8B-B14F-4D97-AF65-F5344CB8AC3E}">
        <p14:creationId xmlns:p14="http://schemas.microsoft.com/office/powerpoint/2010/main" val="1780046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3"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80988" y="0"/>
            <a:ext cx="6715628" cy="1235403"/>
          </a:xfrm>
        </p:spPr>
        <p:txBody>
          <a:bodyPr/>
          <a:lstStyle/>
          <a:p>
            <a:pPr algn="ctr"/>
            <a:r>
              <a:rPr lang="es-CO"/>
              <a:t>SVM</a:t>
            </a:r>
            <a:br>
              <a:rPr lang="es-CO"/>
            </a:br>
            <a:r>
              <a:rPr lang="es-CO" sz="2400"/>
              <a:t>(Maquinas de vectores de soporte)</a:t>
            </a:r>
          </a:p>
        </p:txBody>
      </p:sp>
      <p:pic>
        <p:nvPicPr>
          <p:cNvPr id="5" name="Marcador de contenido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7690" y="2074906"/>
            <a:ext cx="4489450" cy="2797839"/>
          </a:xfrm>
          <a:ln>
            <a:solidFill>
              <a:schemeClr val="tx1"/>
            </a:solidFill>
          </a:ln>
        </p:spPr>
      </p:pic>
      <p:graphicFrame>
        <p:nvGraphicFramePr>
          <p:cNvPr id="6" name="Diagrama 5"/>
          <p:cNvGraphicFramePr/>
          <p:nvPr>
            <p:extLst>
              <p:ext uri="{D42A27DB-BD31-4B8C-83A1-F6EECF244321}">
                <p14:modId xmlns:p14="http://schemas.microsoft.com/office/powerpoint/2010/main" val="225776569"/>
              </p:ext>
            </p:extLst>
          </p:nvPr>
        </p:nvGraphicFramePr>
        <p:xfrm>
          <a:off x="7230979" y="1908607"/>
          <a:ext cx="4384842" cy="31304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ángulo 7"/>
          <p:cNvSpPr/>
          <p:nvPr/>
        </p:nvSpPr>
        <p:spPr>
          <a:xfrm>
            <a:off x="3621394" y="5584902"/>
            <a:ext cx="4395755" cy="923330"/>
          </a:xfrm>
          <a:prstGeom prst="rect">
            <a:avLst/>
          </a:prstGeom>
          <a:noFill/>
        </p:spPr>
        <p:txBody>
          <a:bodyPr wrap="none" lIns="91440" tIns="45720" rIns="91440" bIns="45720">
            <a:spAutoFit/>
          </a:bodyPr>
          <a:lstStyle/>
          <a:p>
            <a:pPr algn="ctr"/>
            <a:r>
              <a:rPr lang="es-ES" sz="5400" b="0" cap="none" spc="0" err="1">
                <a:ln w="0"/>
                <a:solidFill>
                  <a:schemeClr val="accent1"/>
                </a:solidFill>
                <a:effectLst>
                  <a:outerShdw blurRad="38100" dist="25400" dir="5400000" algn="ctr" rotWithShape="0">
                    <a:srgbClr val="6E747A">
                      <a:alpha val="43000"/>
                    </a:srgbClr>
                  </a:outerShdw>
                </a:effectLst>
              </a:rPr>
              <a:t>Kernel</a:t>
            </a:r>
            <a:r>
              <a:rPr lang="es-ES" sz="5400" b="0" cap="none" spc="0">
                <a:ln w="0"/>
                <a:solidFill>
                  <a:schemeClr val="accent1"/>
                </a:solidFill>
                <a:effectLst>
                  <a:outerShdw blurRad="38100" dist="25400" dir="5400000" algn="ctr" rotWithShape="0">
                    <a:srgbClr val="6E747A">
                      <a:alpha val="43000"/>
                    </a:srgbClr>
                  </a:outerShdw>
                </a:effectLst>
              </a:rPr>
              <a:t> Lineal</a:t>
            </a:r>
          </a:p>
        </p:txBody>
      </p:sp>
      <p:pic>
        <p:nvPicPr>
          <p:cNvPr id="9" name="Imagen 8"/>
          <p:cNvPicPr>
            <a:picLocks noChangeAspect="1"/>
          </p:cNvPicPr>
          <p:nvPr/>
        </p:nvPicPr>
        <p:blipFill>
          <a:blip r:embed="rId10"/>
          <a:stretch>
            <a:fillRect/>
          </a:stretch>
        </p:blipFill>
        <p:spPr>
          <a:xfrm>
            <a:off x="4661985" y="1443417"/>
            <a:ext cx="2314575" cy="257175"/>
          </a:xfrm>
          <a:prstGeom prst="rect">
            <a:avLst/>
          </a:prstGeom>
        </p:spPr>
      </p:pic>
      <p:pic>
        <p:nvPicPr>
          <p:cNvPr id="3" name="WhatsApp Audio 2020-12-04 at 12.40.56 PM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55825" y="5416550"/>
            <a:ext cx="609600" cy="609600"/>
          </a:xfrm>
          <a:prstGeom prst="rect">
            <a:avLst/>
          </a:prstGeom>
        </p:spPr>
      </p:pic>
    </p:spTree>
    <p:extLst>
      <p:ext uri="{BB962C8B-B14F-4D97-AF65-F5344CB8AC3E}">
        <p14:creationId xmlns:p14="http://schemas.microsoft.com/office/powerpoint/2010/main" val="3495111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90"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1290" y="600732"/>
            <a:ext cx="3886200" cy="561634"/>
          </a:xfrm>
        </p:spPr>
        <p:txBody>
          <a:bodyPr/>
          <a:lstStyle/>
          <a:p>
            <a:pPr algn="ctr"/>
            <a:r>
              <a:rPr lang="es-CO"/>
              <a:t>Desempeño SVM</a:t>
            </a:r>
            <a:endParaRPr lang="en-US"/>
          </a:p>
        </p:txBody>
      </p:sp>
      <p:sp>
        <p:nvSpPr>
          <p:cNvPr id="6" name="Marcador de texto 3"/>
          <p:cNvSpPr txBox="1">
            <a:spLocks/>
          </p:cNvSpPr>
          <p:nvPr/>
        </p:nvSpPr>
        <p:spPr>
          <a:xfrm>
            <a:off x="7873916" y="1510619"/>
            <a:ext cx="5709735" cy="59155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CO" sz="2000">
                <a:latin typeface="Arial" panose="020B0604020202020204" pitchFamily="34" charset="0"/>
                <a:cs typeface="Arial" panose="020B0604020202020204" pitchFamily="34" charset="0"/>
              </a:rPr>
              <a:t>→ ACC = 95.4%</a:t>
            </a:r>
          </a:p>
          <a:p>
            <a:endParaRPr lang="es-CO" sz="2000">
              <a:latin typeface="Arial" panose="020B0604020202020204" pitchFamily="34" charset="0"/>
              <a:cs typeface="Arial" panose="020B0604020202020204" pitchFamily="34" charset="0"/>
            </a:endParaRPr>
          </a:p>
          <a:p>
            <a:r>
              <a:rPr lang="es-CO" sz="2000">
                <a:latin typeface="Arial" panose="020B0604020202020204" pitchFamily="34" charset="0"/>
                <a:cs typeface="Arial" panose="020B0604020202020204" pitchFamily="34" charset="0"/>
              </a:rPr>
              <a:t>→ MCC = 90.96%</a:t>
            </a:r>
          </a:p>
          <a:p>
            <a:endParaRPr lang="es-CO" sz="2000">
              <a:latin typeface="Arial" panose="020B0604020202020204" pitchFamily="34" charset="0"/>
              <a:cs typeface="Arial" panose="020B0604020202020204" pitchFamily="34" charset="0"/>
            </a:endParaRPr>
          </a:p>
          <a:p>
            <a:r>
              <a:rPr lang="es-CO" sz="2000">
                <a:latin typeface="Arial" panose="020B0604020202020204" pitchFamily="34" charset="0"/>
                <a:cs typeface="Arial" panose="020B0604020202020204" pitchFamily="34" charset="0"/>
              </a:rPr>
              <a:t>→ ROC = 0.98</a:t>
            </a:r>
          </a:p>
        </p:txBody>
      </p:sp>
      <p:pic>
        <p:nvPicPr>
          <p:cNvPr id="7" name="Imagen 6"/>
          <p:cNvPicPr>
            <a:picLocks noChangeAspect="1"/>
          </p:cNvPicPr>
          <p:nvPr/>
        </p:nvPicPr>
        <p:blipFill rotWithShape="1">
          <a:blip r:embed="rId4" cstate="print">
            <a:extLst>
              <a:ext uri="{28A0092B-C50C-407E-A947-70E740481C1C}">
                <a14:useLocalDpi xmlns:a14="http://schemas.microsoft.com/office/drawing/2010/main" val="0"/>
              </a:ext>
            </a:extLst>
          </a:blip>
          <a:srcRect b="8048"/>
          <a:stretch/>
        </p:blipFill>
        <p:spPr>
          <a:xfrm flipH="1">
            <a:off x="7508764" y="3923174"/>
            <a:ext cx="3349415" cy="2402864"/>
          </a:xfrm>
          <a:prstGeom prst="rect">
            <a:avLst/>
          </a:prstGeom>
          <a:ln>
            <a:noFill/>
          </a:ln>
          <a:effectLst>
            <a:softEdge rad="112500"/>
          </a:effectLst>
        </p:spPr>
      </p:pic>
      <p:pic>
        <p:nvPicPr>
          <p:cNvPr id="4" name="Marcador de contenido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12399" y="1798166"/>
            <a:ext cx="5414211" cy="3820179"/>
          </a:xfrm>
        </p:spPr>
      </p:pic>
      <p:pic>
        <p:nvPicPr>
          <p:cNvPr id="8" name="WhatsApp Audio 2020-12-04 at 12.40.56 PM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88546" y="5775357"/>
            <a:ext cx="609600" cy="609600"/>
          </a:xfrm>
          <a:prstGeom prst="rect">
            <a:avLst/>
          </a:prstGeom>
        </p:spPr>
      </p:pic>
    </p:spTree>
    <p:extLst>
      <p:ext uri="{BB962C8B-B14F-4D97-AF65-F5344CB8AC3E}">
        <p14:creationId xmlns:p14="http://schemas.microsoft.com/office/powerpoint/2010/main" val="5949066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99"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endCondLst>
                    <p:cond evt="onStopAudio" delay="0">
                      <p:tgtEl>
                        <p:sldTgt/>
                      </p:tgtEl>
                    </p:cond>
                  </p:endCondLst>
                </p:cTn>
                <p:tgtEl>
                  <p:spTgt spid="8"/>
                </p:tgtEl>
              </p:cMediaNode>
            </p:video>
          </p:childTnLst>
        </p:cTn>
      </p:par>
    </p:tnLst>
  </p:timing>
</p:sld>
</file>

<file path=ppt/theme/theme1.xml><?xml version="1.0" encoding="utf-8"?>
<a:theme xmlns:a="http://schemas.openxmlformats.org/drawingml/2006/main" name="Bru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502</Words>
  <Application>Microsoft Office PowerPoint</Application>
  <PresentationFormat>Panorámica</PresentationFormat>
  <Paragraphs>46</Paragraphs>
  <Slides>11</Slides>
  <Notes>0</Notes>
  <HiddenSlides>0</HiddenSlides>
  <MMClips>11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Century Gothic</vt:lpstr>
      <vt:lpstr>Symbol</vt:lpstr>
      <vt:lpstr>BrushVTI</vt:lpstr>
      <vt:lpstr>Clasificación de Naranjas vs Pomelos</vt:lpstr>
      <vt:lpstr>Definición del problema</vt:lpstr>
      <vt:lpstr>Acondicionamiento de Datos </vt:lpstr>
      <vt:lpstr>Regresión Logística </vt:lpstr>
      <vt:lpstr>Desempeño Regresión Logística</vt:lpstr>
      <vt:lpstr>KNN</vt:lpstr>
      <vt:lpstr>Desempeño KNN</vt:lpstr>
      <vt:lpstr>SVM (Maquinas de vectores de soporte)</vt:lpstr>
      <vt:lpstr>Desempeño SVM</vt:lpstr>
      <vt:lpstr>Redes Neuronales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Sebastian</dc:creator>
  <cp:lastModifiedBy>Juan Sebastian Barbosa Rivas</cp:lastModifiedBy>
  <cp:revision>1</cp:revision>
  <dcterms:created xsi:type="dcterms:W3CDTF">2020-12-01T20:50:55Z</dcterms:created>
  <dcterms:modified xsi:type="dcterms:W3CDTF">2020-12-04T17:49:20Z</dcterms:modified>
</cp:coreProperties>
</file>